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9" r:id="rId2"/>
    <p:sldId id="272" r:id="rId3"/>
    <p:sldId id="266" r:id="rId4"/>
    <p:sldId id="257" r:id="rId5"/>
    <p:sldId id="273" r:id="rId6"/>
    <p:sldId id="274" r:id="rId7"/>
    <p:sldId id="267" r:id="rId8"/>
    <p:sldId id="268" r:id="rId9"/>
    <p:sldId id="275" r:id="rId10"/>
    <p:sldId id="269" r:id="rId11"/>
    <p:sldId id="270" r:id="rId12"/>
    <p:sldId id="27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2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91E71-6093-4FC2-94B3-F7F87102A4B2}"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12DEC91E-7AE1-42C8-9B8E-468E80F49EEA}">
      <dgm:prSet custT="1"/>
      <dgm:spPr/>
      <dgm:t>
        <a:bodyPr/>
        <a:lstStyle/>
        <a:p>
          <a:r>
            <a:rPr lang="en-US" sz="1900" dirty="0"/>
            <a:t>Remove barriers to redevelopment – </a:t>
          </a:r>
          <a:r>
            <a:rPr lang="en-US" sz="1800" dirty="0"/>
            <a:t>Eminent Domain, Rezoning, GEIS</a:t>
          </a:r>
        </a:p>
      </dgm:t>
    </dgm:pt>
    <dgm:pt modelId="{57526328-0AB2-4A1D-9D9C-EEA66E39229B}" type="parTrans" cxnId="{6D50B429-37A1-4858-8E4E-16AA1E5C4DB9}">
      <dgm:prSet/>
      <dgm:spPr/>
      <dgm:t>
        <a:bodyPr/>
        <a:lstStyle/>
        <a:p>
          <a:endParaRPr lang="en-US"/>
        </a:p>
      </dgm:t>
    </dgm:pt>
    <dgm:pt modelId="{C326D111-1998-47E2-8A16-51E7BDCE4D88}" type="sibTrans" cxnId="{6D50B429-37A1-4858-8E4E-16AA1E5C4DB9}">
      <dgm:prSet phldrT="1" phldr="0"/>
      <dgm:spPr/>
      <dgm:t>
        <a:bodyPr/>
        <a:lstStyle/>
        <a:p>
          <a:r>
            <a:rPr lang="en-US"/>
            <a:t>1</a:t>
          </a:r>
        </a:p>
      </dgm:t>
    </dgm:pt>
    <dgm:pt modelId="{6F022A1D-AE28-4CDB-A2E4-65AA39C799DC}">
      <dgm:prSet/>
      <dgm:spPr/>
      <dgm:t>
        <a:bodyPr/>
        <a:lstStyle/>
        <a:p>
          <a:r>
            <a:rPr lang="en-US" dirty="0"/>
            <a:t>Direct revitalization of site</a:t>
          </a:r>
        </a:p>
      </dgm:t>
    </dgm:pt>
    <dgm:pt modelId="{7936C0BF-135D-42D3-A75C-569CDEDE4BE1}" type="parTrans" cxnId="{BD790ABF-0130-46E0-91AC-CC3C2C066AC2}">
      <dgm:prSet/>
      <dgm:spPr/>
      <dgm:t>
        <a:bodyPr/>
        <a:lstStyle/>
        <a:p>
          <a:endParaRPr lang="en-US"/>
        </a:p>
      </dgm:t>
    </dgm:pt>
    <dgm:pt modelId="{90F8E045-EBD6-45BE-8379-44954683CF11}" type="sibTrans" cxnId="{BD790ABF-0130-46E0-91AC-CC3C2C066AC2}">
      <dgm:prSet phldrT="2" phldr="0"/>
      <dgm:spPr/>
      <dgm:t>
        <a:bodyPr/>
        <a:lstStyle/>
        <a:p>
          <a:r>
            <a:rPr lang="en-US"/>
            <a:t>2</a:t>
          </a:r>
        </a:p>
      </dgm:t>
    </dgm:pt>
    <dgm:pt modelId="{48907656-BE5C-4580-B204-84B45D7B756D}">
      <dgm:prSet/>
      <dgm:spPr/>
      <dgm:t>
        <a:bodyPr/>
        <a:lstStyle/>
        <a:p>
          <a:r>
            <a:rPr lang="en-US" dirty="0"/>
            <a:t>Restore tax base and provide return on Town’s investment</a:t>
          </a:r>
        </a:p>
      </dgm:t>
    </dgm:pt>
    <dgm:pt modelId="{E7F993BC-18D2-424F-9388-DFDAD7B1D3FE}" type="parTrans" cxnId="{08BEDA6B-5CF3-418A-AFF6-E81630B00C89}">
      <dgm:prSet/>
      <dgm:spPr/>
      <dgm:t>
        <a:bodyPr/>
        <a:lstStyle/>
        <a:p>
          <a:endParaRPr lang="en-US"/>
        </a:p>
      </dgm:t>
    </dgm:pt>
    <dgm:pt modelId="{415BF804-5161-41A4-81EB-C78631727B44}" type="sibTrans" cxnId="{08BEDA6B-5CF3-418A-AFF6-E81630B00C89}">
      <dgm:prSet phldrT="3" phldr="0"/>
      <dgm:spPr/>
      <dgm:t>
        <a:bodyPr/>
        <a:lstStyle/>
        <a:p>
          <a:r>
            <a:rPr lang="en-US"/>
            <a:t>3</a:t>
          </a:r>
        </a:p>
      </dgm:t>
    </dgm:pt>
    <dgm:pt modelId="{C2FE3ABE-11A2-4984-AE03-0293471063F5}">
      <dgm:prSet/>
      <dgm:spPr/>
      <dgm:t>
        <a:bodyPr/>
        <a:lstStyle/>
        <a:p>
          <a:r>
            <a:rPr lang="en-US"/>
            <a:t>Attract redevelopment and reinvestment</a:t>
          </a:r>
        </a:p>
      </dgm:t>
    </dgm:pt>
    <dgm:pt modelId="{238EDB26-F76C-40D9-8586-FB6469F2B45A}" type="parTrans" cxnId="{79D93471-E456-45DD-B655-CEF30BA19125}">
      <dgm:prSet/>
      <dgm:spPr/>
      <dgm:t>
        <a:bodyPr/>
        <a:lstStyle/>
        <a:p>
          <a:endParaRPr lang="en-US"/>
        </a:p>
      </dgm:t>
    </dgm:pt>
    <dgm:pt modelId="{619D1105-8857-4CB1-BA67-71AF4612B43B}" type="sibTrans" cxnId="{79D93471-E456-45DD-B655-CEF30BA19125}">
      <dgm:prSet phldrT="4" phldr="0"/>
      <dgm:spPr/>
      <dgm:t>
        <a:bodyPr/>
        <a:lstStyle/>
        <a:p>
          <a:r>
            <a:rPr lang="en-US"/>
            <a:t>4</a:t>
          </a:r>
        </a:p>
      </dgm:t>
    </dgm:pt>
    <dgm:pt modelId="{01CCC572-BDBD-114C-BBCD-3BC407CF4EA9}" type="pres">
      <dgm:prSet presAssocID="{2D091E71-6093-4FC2-94B3-F7F87102A4B2}" presName="Name0" presStyleCnt="0">
        <dgm:presLayoutVars>
          <dgm:animLvl val="lvl"/>
          <dgm:resizeHandles val="exact"/>
        </dgm:presLayoutVars>
      </dgm:prSet>
      <dgm:spPr/>
    </dgm:pt>
    <dgm:pt modelId="{C963FBAD-41C1-F64A-876A-9390E06223A8}" type="pres">
      <dgm:prSet presAssocID="{12DEC91E-7AE1-42C8-9B8E-468E80F49EEA}" presName="compositeNode" presStyleCnt="0">
        <dgm:presLayoutVars>
          <dgm:bulletEnabled val="1"/>
        </dgm:presLayoutVars>
      </dgm:prSet>
      <dgm:spPr/>
    </dgm:pt>
    <dgm:pt modelId="{E81D4EC3-38E4-1043-853C-DF73AF704FAE}" type="pres">
      <dgm:prSet presAssocID="{12DEC91E-7AE1-42C8-9B8E-468E80F49EEA}" presName="bgRect" presStyleLbl="bgAccFollowNode1" presStyleIdx="0" presStyleCnt="4"/>
      <dgm:spPr/>
    </dgm:pt>
    <dgm:pt modelId="{70B9B022-5DAA-1447-B7D7-6DEA40497B85}" type="pres">
      <dgm:prSet presAssocID="{C326D111-1998-47E2-8A16-51E7BDCE4D88}" presName="sibTransNodeCircle" presStyleLbl="alignNode1" presStyleIdx="0" presStyleCnt="8">
        <dgm:presLayoutVars>
          <dgm:chMax val="0"/>
          <dgm:bulletEnabled/>
        </dgm:presLayoutVars>
      </dgm:prSet>
      <dgm:spPr/>
    </dgm:pt>
    <dgm:pt modelId="{626BD54A-3645-1146-B0CB-E426C959D1C8}" type="pres">
      <dgm:prSet presAssocID="{12DEC91E-7AE1-42C8-9B8E-468E80F49EEA}" presName="bottomLine" presStyleLbl="alignNode1" presStyleIdx="1" presStyleCnt="8">
        <dgm:presLayoutVars/>
      </dgm:prSet>
      <dgm:spPr/>
    </dgm:pt>
    <dgm:pt modelId="{AC1EEC69-248D-2549-ACC2-28A1BA05FAD3}" type="pres">
      <dgm:prSet presAssocID="{12DEC91E-7AE1-42C8-9B8E-468E80F49EEA}" presName="nodeText" presStyleLbl="bgAccFollowNode1" presStyleIdx="0" presStyleCnt="4">
        <dgm:presLayoutVars>
          <dgm:bulletEnabled val="1"/>
        </dgm:presLayoutVars>
      </dgm:prSet>
      <dgm:spPr/>
    </dgm:pt>
    <dgm:pt modelId="{166D2996-ABBA-A045-8782-68D44F4314A6}" type="pres">
      <dgm:prSet presAssocID="{C326D111-1998-47E2-8A16-51E7BDCE4D88}" presName="sibTrans" presStyleCnt="0"/>
      <dgm:spPr/>
    </dgm:pt>
    <dgm:pt modelId="{2659498C-A017-0342-88D5-2CFCA34289EF}" type="pres">
      <dgm:prSet presAssocID="{6F022A1D-AE28-4CDB-A2E4-65AA39C799DC}" presName="compositeNode" presStyleCnt="0">
        <dgm:presLayoutVars>
          <dgm:bulletEnabled val="1"/>
        </dgm:presLayoutVars>
      </dgm:prSet>
      <dgm:spPr/>
    </dgm:pt>
    <dgm:pt modelId="{611C7CE5-E678-034A-8082-01475D7CF309}" type="pres">
      <dgm:prSet presAssocID="{6F022A1D-AE28-4CDB-A2E4-65AA39C799DC}" presName="bgRect" presStyleLbl="bgAccFollowNode1" presStyleIdx="1" presStyleCnt="4"/>
      <dgm:spPr/>
    </dgm:pt>
    <dgm:pt modelId="{53E0D40B-367A-3148-8603-709F8E1C2EF6}" type="pres">
      <dgm:prSet presAssocID="{90F8E045-EBD6-45BE-8379-44954683CF11}" presName="sibTransNodeCircle" presStyleLbl="alignNode1" presStyleIdx="2" presStyleCnt="8">
        <dgm:presLayoutVars>
          <dgm:chMax val="0"/>
          <dgm:bulletEnabled/>
        </dgm:presLayoutVars>
      </dgm:prSet>
      <dgm:spPr/>
    </dgm:pt>
    <dgm:pt modelId="{A48781E8-4A97-274D-8A7D-D51398337B4F}" type="pres">
      <dgm:prSet presAssocID="{6F022A1D-AE28-4CDB-A2E4-65AA39C799DC}" presName="bottomLine" presStyleLbl="alignNode1" presStyleIdx="3" presStyleCnt="8">
        <dgm:presLayoutVars/>
      </dgm:prSet>
      <dgm:spPr/>
    </dgm:pt>
    <dgm:pt modelId="{00197378-2165-1442-A18E-C43214D237F2}" type="pres">
      <dgm:prSet presAssocID="{6F022A1D-AE28-4CDB-A2E4-65AA39C799DC}" presName="nodeText" presStyleLbl="bgAccFollowNode1" presStyleIdx="1" presStyleCnt="4">
        <dgm:presLayoutVars>
          <dgm:bulletEnabled val="1"/>
        </dgm:presLayoutVars>
      </dgm:prSet>
      <dgm:spPr/>
    </dgm:pt>
    <dgm:pt modelId="{28082571-CAED-4B4F-A0C2-94084EC8490A}" type="pres">
      <dgm:prSet presAssocID="{90F8E045-EBD6-45BE-8379-44954683CF11}" presName="sibTrans" presStyleCnt="0"/>
      <dgm:spPr/>
    </dgm:pt>
    <dgm:pt modelId="{E3AE59F6-C524-8345-B4D8-B410ABB333F6}" type="pres">
      <dgm:prSet presAssocID="{48907656-BE5C-4580-B204-84B45D7B756D}" presName="compositeNode" presStyleCnt="0">
        <dgm:presLayoutVars>
          <dgm:bulletEnabled val="1"/>
        </dgm:presLayoutVars>
      </dgm:prSet>
      <dgm:spPr/>
    </dgm:pt>
    <dgm:pt modelId="{1838B939-4105-454A-9557-BDC18D3688A0}" type="pres">
      <dgm:prSet presAssocID="{48907656-BE5C-4580-B204-84B45D7B756D}" presName="bgRect" presStyleLbl="bgAccFollowNode1" presStyleIdx="2" presStyleCnt="4"/>
      <dgm:spPr/>
    </dgm:pt>
    <dgm:pt modelId="{00C95B83-4891-2A45-8897-765812A7A13E}" type="pres">
      <dgm:prSet presAssocID="{415BF804-5161-41A4-81EB-C78631727B44}" presName="sibTransNodeCircle" presStyleLbl="alignNode1" presStyleIdx="4" presStyleCnt="8">
        <dgm:presLayoutVars>
          <dgm:chMax val="0"/>
          <dgm:bulletEnabled/>
        </dgm:presLayoutVars>
      </dgm:prSet>
      <dgm:spPr/>
    </dgm:pt>
    <dgm:pt modelId="{9898BE06-786B-8D48-8895-FF649B7CE8B0}" type="pres">
      <dgm:prSet presAssocID="{48907656-BE5C-4580-B204-84B45D7B756D}" presName="bottomLine" presStyleLbl="alignNode1" presStyleIdx="5" presStyleCnt="8">
        <dgm:presLayoutVars/>
      </dgm:prSet>
      <dgm:spPr/>
    </dgm:pt>
    <dgm:pt modelId="{833EBDE7-C7D0-054E-AA49-ABD574A67F25}" type="pres">
      <dgm:prSet presAssocID="{48907656-BE5C-4580-B204-84B45D7B756D}" presName="nodeText" presStyleLbl="bgAccFollowNode1" presStyleIdx="2" presStyleCnt="4">
        <dgm:presLayoutVars>
          <dgm:bulletEnabled val="1"/>
        </dgm:presLayoutVars>
      </dgm:prSet>
      <dgm:spPr/>
    </dgm:pt>
    <dgm:pt modelId="{93CB5177-2174-174E-8DBF-C85D4320DCC8}" type="pres">
      <dgm:prSet presAssocID="{415BF804-5161-41A4-81EB-C78631727B44}" presName="sibTrans" presStyleCnt="0"/>
      <dgm:spPr/>
    </dgm:pt>
    <dgm:pt modelId="{26D9A7E1-419C-0E48-B499-8B88A89BADCF}" type="pres">
      <dgm:prSet presAssocID="{C2FE3ABE-11A2-4984-AE03-0293471063F5}" presName="compositeNode" presStyleCnt="0">
        <dgm:presLayoutVars>
          <dgm:bulletEnabled val="1"/>
        </dgm:presLayoutVars>
      </dgm:prSet>
      <dgm:spPr/>
    </dgm:pt>
    <dgm:pt modelId="{E2F31C9C-776C-E74C-A66D-BD4C92E186CF}" type="pres">
      <dgm:prSet presAssocID="{C2FE3ABE-11A2-4984-AE03-0293471063F5}" presName="bgRect" presStyleLbl="bgAccFollowNode1" presStyleIdx="3" presStyleCnt="4"/>
      <dgm:spPr/>
    </dgm:pt>
    <dgm:pt modelId="{3B4E544F-AC72-8040-B486-C73EB41292E8}" type="pres">
      <dgm:prSet presAssocID="{619D1105-8857-4CB1-BA67-71AF4612B43B}" presName="sibTransNodeCircle" presStyleLbl="alignNode1" presStyleIdx="6" presStyleCnt="8">
        <dgm:presLayoutVars>
          <dgm:chMax val="0"/>
          <dgm:bulletEnabled/>
        </dgm:presLayoutVars>
      </dgm:prSet>
      <dgm:spPr/>
    </dgm:pt>
    <dgm:pt modelId="{45BECCDE-C64D-FD45-A566-27C911A8FF46}" type="pres">
      <dgm:prSet presAssocID="{C2FE3ABE-11A2-4984-AE03-0293471063F5}" presName="bottomLine" presStyleLbl="alignNode1" presStyleIdx="7" presStyleCnt="8">
        <dgm:presLayoutVars/>
      </dgm:prSet>
      <dgm:spPr/>
    </dgm:pt>
    <dgm:pt modelId="{88D235B1-A4AC-5B48-AD20-58903EC92330}" type="pres">
      <dgm:prSet presAssocID="{C2FE3ABE-11A2-4984-AE03-0293471063F5}" presName="nodeText" presStyleLbl="bgAccFollowNode1" presStyleIdx="3" presStyleCnt="4">
        <dgm:presLayoutVars>
          <dgm:bulletEnabled val="1"/>
        </dgm:presLayoutVars>
      </dgm:prSet>
      <dgm:spPr/>
    </dgm:pt>
  </dgm:ptLst>
  <dgm:cxnLst>
    <dgm:cxn modelId="{87C6911A-30D5-8F42-948B-1D7B31A632C7}" type="presOf" srcId="{6F022A1D-AE28-4CDB-A2E4-65AA39C799DC}" destId="{611C7CE5-E678-034A-8082-01475D7CF309}" srcOrd="0" destOrd="0" presId="urn:microsoft.com/office/officeart/2016/7/layout/BasicLinearProcessNumbered"/>
    <dgm:cxn modelId="{68492F1D-A597-3946-866B-BE586FFA2ADC}" type="presOf" srcId="{C326D111-1998-47E2-8A16-51E7BDCE4D88}" destId="{70B9B022-5DAA-1447-B7D7-6DEA40497B85}" srcOrd="0" destOrd="0" presId="urn:microsoft.com/office/officeart/2016/7/layout/BasicLinearProcessNumbered"/>
    <dgm:cxn modelId="{42A0CA22-5284-E94A-8C79-BD33C7A3583A}" type="presOf" srcId="{12DEC91E-7AE1-42C8-9B8E-468E80F49EEA}" destId="{E81D4EC3-38E4-1043-853C-DF73AF704FAE}" srcOrd="0" destOrd="0" presId="urn:microsoft.com/office/officeart/2016/7/layout/BasicLinearProcessNumbered"/>
    <dgm:cxn modelId="{6D50B429-37A1-4858-8E4E-16AA1E5C4DB9}" srcId="{2D091E71-6093-4FC2-94B3-F7F87102A4B2}" destId="{12DEC91E-7AE1-42C8-9B8E-468E80F49EEA}" srcOrd="0" destOrd="0" parTransId="{57526328-0AB2-4A1D-9D9C-EEA66E39229B}" sibTransId="{C326D111-1998-47E2-8A16-51E7BDCE4D88}"/>
    <dgm:cxn modelId="{326E8D41-5EEA-5741-B1D8-62870D472534}" type="presOf" srcId="{48907656-BE5C-4580-B204-84B45D7B756D}" destId="{833EBDE7-C7D0-054E-AA49-ABD574A67F25}" srcOrd="1" destOrd="0" presId="urn:microsoft.com/office/officeart/2016/7/layout/BasicLinearProcessNumbered"/>
    <dgm:cxn modelId="{639A1564-3990-A447-ADE0-FD689813A89D}" type="presOf" srcId="{619D1105-8857-4CB1-BA67-71AF4612B43B}" destId="{3B4E544F-AC72-8040-B486-C73EB41292E8}" srcOrd="0" destOrd="0" presId="urn:microsoft.com/office/officeart/2016/7/layout/BasicLinearProcessNumbered"/>
    <dgm:cxn modelId="{08BEDA6B-5CF3-418A-AFF6-E81630B00C89}" srcId="{2D091E71-6093-4FC2-94B3-F7F87102A4B2}" destId="{48907656-BE5C-4580-B204-84B45D7B756D}" srcOrd="2" destOrd="0" parTransId="{E7F993BC-18D2-424F-9388-DFDAD7B1D3FE}" sibTransId="{415BF804-5161-41A4-81EB-C78631727B44}"/>
    <dgm:cxn modelId="{07CC5170-655E-6049-8F86-7E479937E196}" type="presOf" srcId="{C2FE3ABE-11A2-4984-AE03-0293471063F5}" destId="{88D235B1-A4AC-5B48-AD20-58903EC92330}" srcOrd="1" destOrd="0" presId="urn:microsoft.com/office/officeart/2016/7/layout/BasicLinearProcessNumbered"/>
    <dgm:cxn modelId="{79D93471-E456-45DD-B655-CEF30BA19125}" srcId="{2D091E71-6093-4FC2-94B3-F7F87102A4B2}" destId="{C2FE3ABE-11A2-4984-AE03-0293471063F5}" srcOrd="3" destOrd="0" parTransId="{238EDB26-F76C-40D9-8586-FB6469F2B45A}" sibTransId="{619D1105-8857-4CB1-BA67-71AF4612B43B}"/>
    <dgm:cxn modelId="{6FE37552-F48B-5946-B253-7B3B208EFEC6}" type="presOf" srcId="{48907656-BE5C-4580-B204-84B45D7B756D}" destId="{1838B939-4105-454A-9557-BDC18D3688A0}" srcOrd="0" destOrd="0" presId="urn:microsoft.com/office/officeart/2016/7/layout/BasicLinearProcessNumbered"/>
    <dgm:cxn modelId="{E643F58D-0581-D249-98AA-FC56FB9A3A8D}" type="presOf" srcId="{C2FE3ABE-11A2-4984-AE03-0293471063F5}" destId="{E2F31C9C-776C-E74C-A66D-BD4C92E186CF}" srcOrd="0" destOrd="0" presId="urn:microsoft.com/office/officeart/2016/7/layout/BasicLinearProcessNumbered"/>
    <dgm:cxn modelId="{FCFFF89E-2446-4F43-8910-0C06DE6022FF}" type="presOf" srcId="{6F022A1D-AE28-4CDB-A2E4-65AA39C799DC}" destId="{00197378-2165-1442-A18E-C43214D237F2}" srcOrd="1" destOrd="0" presId="urn:microsoft.com/office/officeart/2016/7/layout/BasicLinearProcessNumbered"/>
    <dgm:cxn modelId="{D175FFA0-F4B7-1D4F-B4E4-0C45E26CB81C}" type="presOf" srcId="{415BF804-5161-41A4-81EB-C78631727B44}" destId="{00C95B83-4891-2A45-8897-765812A7A13E}" srcOrd="0" destOrd="0" presId="urn:microsoft.com/office/officeart/2016/7/layout/BasicLinearProcessNumbered"/>
    <dgm:cxn modelId="{ED0381AA-1F58-0945-9BC7-0E4AE1309169}" type="presOf" srcId="{12DEC91E-7AE1-42C8-9B8E-468E80F49EEA}" destId="{AC1EEC69-248D-2549-ACC2-28A1BA05FAD3}" srcOrd="1" destOrd="0" presId="urn:microsoft.com/office/officeart/2016/7/layout/BasicLinearProcessNumbered"/>
    <dgm:cxn modelId="{BD790ABF-0130-46E0-91AC-CC3C2C066AC2}" srcId="{2D091E71-6093-4FC2-94B3-F7F87102A4B2}" destId="{6F022A1D-AE28-4CDB-A2E4-65AA39C799DC}" srcOrd="1" destOrd="0" parTransId="{7936C0BF-135D-42D3-A75C-569CDEDE4BE1}" sibTransId="{90F8E045-EBD6-45BE-8379-44954683CF11}"/>
    <dgm:cxn modelId="{9091C4D5-D734-2741-8566-A5130AA3FE12}" type="presOf" srcId="{2D091E71-6093-4FC2-94B3-F7F87102A4B2}" destId="{01CCC572-BDBD-114C-BBCD-3BC407CF4EA9}" srcOrd="0" destOrd="0" presId="urn:microsoft.com/office/officeart/2016/7/layout/BasicLinearProcessNumbered"/>
    <dgm:cxn modelId="{C2DB3FE5-F539-6B49-9725-82A6F231ECCF}" type="presOf" srcId="{90F8E045-EBD6-45BE-8379-44954683CF11}" destId="{53E0D40B-367A-3148-8603-709F8E1C2EF6}" srcOrd="0" destOrd="0" presId="urn:microsoft.com/office/officeart/2016/7/layout/BasicLinearProcessNumbered"/>
    <dgm:cxn modelId="{1E04F55C-2354-A54C-97E9-5385FEC36A3B}" type="presParOf" srcId="{01CCC572-BDBD-114C-BBCD-3BC407CF4EA9}" destId="{C963FBAD-41C1-F64A-876A-9390E06223A8}" srcOrd="0" destOrd="0" presId="urn:microsoft.com/office/officeart/2016/7/layout/BasicLinearProcessNumbered"/>
    <dgm:cxn modelId="{C70700DE-9EA1-FA44-BB7C-6B18885BC8E1}" type="presParOf" srcId="{C963FBAD-41C1-F64A-876A-9390E06223A8}" destId="{E81D4EC3-38E4-1043-853C-DF73AF704FAE}" srcOrd="0" destOrd="0" presId="urn:microsoft.com/office/officeart/2016/7/layout/BasicLinearProcessNumbered"/>
    <dgm:cxn modelId="{E1B812D2-6DF3-E345-B814-774313511B22}" type="presParOf" srcId="{C963FBAD-41C1-F64A-876A-9390E06223A8}" destId="{70B9B022-5DAA-1447-B7D7-6DEA40497B85}" srcOrd="1" destOrd="0" presId="urn:microsoft.com/office/officeart/2016/7/layout/BasicLinearProcessNumbered"/>
    <dgm:cxn modelId="{5DF66310-D490-5649-8CE2-DB9536DB580C}" type="presParOf" srcId="{C963FBAD-41C1-F64A-876A-9390E06223A8}" destId="{626BD54A-3645-1146-B0CB-E426C959D1C8}" srcOrd="2" destOrd="0" presId="urn:microsoft.com/office/officeart/2016/7/layout/BasicLinearProcessNumbered"/>
    <dgm:cxn modelId="{2BBA0D87-4F85-2641-829C-5CA7BAAE0AAF}" type="presParOf" srcId="{C963FBAD-41C1-F64A-876A-9390E06223A8}" destId="{AC1EEC69-248D-2549-ACC2-28A1BA05FAD3}" srcOrd="3" destOrd="0" presId="urn:microsoft.com/office/officeart/2016/7/layout/BasicLinearProcessNumbered"/>
    <dgm:cxn modelId="{EDF2C3F1-797C-1A40-A00F-CF8841DEC4F1}" type="presParOf" srcId="{01CCC572-BDBD-114C-BBCD-3BC407CF4EA9}" destId="{166D2996-ABBA-A045-8782-68D44F4314A6}" srcOrd="1" destOrd="0" presId="urn:microsoft.com/office/officeart/2016/7/layout/BasicLinearProcessNumbered"/>
    <dgm:cxn modelId="{50374CE7-CF1E-2C4B-900C-23DB545FDE4C}" type="presParOf" srcId="{01CCC572-BDBD-114C-BBCD-3BC407CF4EA9}" destId="{2659498C-A017-0342-88D5-2CFCA34289EF}" srcOrd="2" destOrd="0" presId="urn:microsoft.com/office/officeart/2016/7/layout/BasicLinearProcessNumbered"/>
    <dgm:cxn modelId="{F7D41F67-0D01-DD4A-8245-6E32FE7C5A27}" type="presParOf" srcId="{2659498C-A017-0342-88D5-2CFCA34289EF}" destId="{611C7CE5-E678-034A-8082-01475D7CF309}" srcOrd="0" destOrd="0" presId="urn:microsoft.com/office/officeart/2016/7/layout/BasicLinearProcessNumbered"/>
    <dgm:cxn modelId="{2F41D834-AF89-7342-B1C3-A57EB668FEA1}" type="presParOf" srcId="{2659498C-A017-0342-88D5-2CFCA34289EF}" destId="{53E0D40B-367A-3148-8603-709F8E1C2EF6}" srcOrd="1" destOrd="0" presId="urn:microsoft.com/office/officeart/2016/7/layout/BasicLinearProcessNumbered"/>
    <dgm:cxn modelId="{32926271-929E-8E46-99E2-B69C42D65D16}" type="presParOf" srcId="{2659498C-A017-0342-88D5-2CFCA34289EF}" destId="{A48781E8-4A97-274D-8A7D-D51398337B4F}" srcOrd="2" destOrd="0" presId="urn:microsoft.com/office/officeart/2016/7/layout/BasicLinearProcessNumbered"/>
    <dgm:cxn modelId="{5B6287F9-3FF5-7346-801C-7D3C0AA0D273}" type="presParOf" srcId="{2659498C-A017-0342-88D5-2CFCA34289EF}" destId="{00197378-2165-1442-A18E-C43214D237F2}" srcOrd="3" destOrd="0" presId="urn:microsoft.com/office/officeart/2016/7/layout/BasicLinearProcessNumbered"/>
    <dgm:cxn modelId="{3568ED5C-94BC-7845-8990-68AEE30DCE5E}" type="presParOf" srcId="{01CCC572-BDBD-114C-BBCD-3BC407CF4EA9}" destId="{28082571-CAED-4B4F-A0C2-94084EC8490A}" srcOrd="3" destOrd="0" presId="urn:microsoft.com/office/officeart/2016/7/layout/BasicLinearProcessNumbered"/>
    <dgm:cxn modelId="{0A6449D4-257C-5C49-9B50-A8CB627FB627}" type="presParOf" srcId="{01CCC572-BDBD-114C-BBCD-3BC407CF4EA9}" destId="{E3AE59F6-C524-8345-B4D8-B410ABB333F6}" srcOrd="4" destOrd="0" presId="urn:microsoft.com/office/officeart/2016/7/layout/BasicLinearProcessNumbered"/>
    <dgm:cxn modelId="{2FAC0F44-FDEC-0940-B3B4-63E767F640D2}" type="presParOf" srcId="{E3AE59F6-C524-8345-B4D8-B410ABB333F6}" destId="{1838B939-4105-454A-9557-BDC18D3688A0}" srcOrd="0" destOrd="0" presId="urn:microsoft.com/office/officeart/2016/7/layout/BasicLinearProcessNumbered"/>
    <dgm:cxn modelId="{5CBFFF91-6629-A143-9D30-198C50DFC34E}" type="presParOf" srcId="{E3AE59F6-C524-8345-B4D8-B410ABB333F6}" destId="{00C95B83-4891-2A45-8897-765812A7A13E}" srcOrd="1" destOrd="0" presId="urn:microsoft.com/office/officeart/2016/7/layout/BasicLinearProcessNumbered"/>
    <dgm:cxn modelId="{AF37E4F4-165F-F24C-B939-22647B8C110F}" type="presParOf" srcId="{E3AE59F6-C524-8345-B4D8-B410ABB333F6}" destId="{9898BE06-786B-8D48-8895-FF649B7CE8B0}" srcOrd="2" destOrd="0" presId="urn:microsoft.com/office/officeart/2016/7/layout/BasicLinearProcessNumbered"/>
    <dgm:cxn modelId="{82FFF508-5313-B944-9EC3-6E4F9D92E6B2}" type="presParOf" srcId="{E3AE59F6-C524-8345-B4D8-B410ABB333F6}" destId="{833EBDE7-C7D0-054E-AA49-ABD574A67F25}" srcOrd="3" destOrd="0" presId="urn:microsoft.com/office/officeart/2016/7/layout/BasicLinearProcessNumbered"/>
    <dgm:cxn modelId="{86310E47-2CCB-E24E-89A5-4116341C10CC}" type="presParOf" srcId="{01CCC572-BDBD-114C-BBCD-3BC407CF4EA9}" destId="{93CB5177-2174-174E-8DBF-C85D4320DCC8}" srcOrd="5" destOrd="0" presId="urn:microsoft.com/office/officeart/2016/7/layout/BasicLinearProcessNumbered"/>
    <dgm:cxn modelId="{A519F66A-272B-E94F-839F-0CD6C67D83B4}" type="presParOf" srcId="{01CCC572-BDBD-114C-BBCD-3BC407CF4EA9}" destId="{26D9A7E1-419C-0E48-B499-8B88A89BADCF}" srcOrd="6" destOrd="0" presId="urn:microsoft.com/office/officeart/2016/7/layout/BasicLinearProcessNumbered"/>
    <dgm:cxn modelId="{CF1D10E0-69DA-D14B-9308-6DB6634A888C}" type="presParOf" srcId="{26D9A7E1-419C-0E48-B499-8B88A89BADCF}" destId="{E2F31C9C-776C-E74C-A66D-BD4C92E186CF}" srcOrd="0" destOrd="0" presId="urn:microsoft.com/office/officeart/2016/7/layout/BasicLinearProcessNumbered"/>
    <dgm:cxn modelId="{BEC2BC8A-460A-BC41-9CEA-440BD8F0C271}" type="presParOf" srcId="{26D9A7E1-419C-0E48-B499-8B88A89BADCF}" destId="{3B4E544F-AC72-8040-B486-C73EB41292E8}" srcOrd="1" destOrd="0" presId="urn:microsoft.com/office/officeart/2016/7/layout/BasicLinearProcessNumbered"/>
    <dgm:cxn modelId="{E4C09457-22B1-7D46-B1D0-601FDEFE2527}" type="presParOf" srcId="{26D9A7E1-419C-0E48-B499-8B88A89BADCF}" destId="{45BECCDE-C64D-FD45-A566-27C911A8FF46}" srcOrd="2" destOrd="0" presId="urn:microsoft.com/office/officeart/2016/7/layout/BasicLinearProcessNumbered"/>
    <dgm:cxn modelId="{14BC2AEC-7FD5-6B44-A505-696F9B3F436D}" type="presParOf" srcId="{26D9A7E1-419C-0E48-B499-8B88A89BADCF}" destId="{88D235B1-A4AC-5B48-AD20-58903EC92330}"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BFED9E-50DE-4FD1-A9CD-5E52A06634E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D056FED-B264-4200-A813-BDABBDFD9CB4}">
      <dgm:prSet custT="1"/>
      <dgm:spPr/>
      <dgm:t>
        <a:bodyPr/>
        <a:lstStyle/>
        <a:p>
          <a:pPr>
            <a:lnSpc>
              <a:spcPct val="100000"/>
            </a:lnSpc>
          </a:pPr>
          <a:r>
            <a:rPr lang="en-US" sz="1800" dirty="0"/>
            <a:t>Long-term, phased redevelopment of site (20+ years)</a:t>
          </a:r>
        </a:p>
      </dgm:t>
    </dgm:pt>
    <dgm:pt modelId="{69B08680-5211-4478-B5C1-F19FDC2713D7}" type="parTrans" cxnId="{5519EF81-14E7-4E9E-B5A0-7764D0AD20F0}">
      <dgm:prSet/>
      <dgm:spPr/>
      <dgm:t>
        <a:bodyPr/>
        <a:lstStyle/>
        <a:p>
          <a:endParaRPr lang="en-US"/>
        </a:p>
      </dgm:t>
    </dgm:pt>
    <dgm:pt modelId="{CEBD46F5-D7B9-44C9-B712-BA181B0E37C4}" type="sibTrans" cxnId="{5519EF81-14E7-4E9E-B5A0-7764D0AD20F0}">
      <dgm:prSet/>
      <dgm:spPr/>
      <dgm:t>
        <a:bodyPr/>
        <a:lstStyle/>
        <a:p>
          <a:pPr>
            <a:lnSpc>
              <a:spcPct val="100000"/>
            </a:lnSpc>
          </a:pPr>
          <a:endParaRPr lang="en-US"/>
        </a:p>
      </dgm:t>
    </dgm:pt>
    <dgm:pt modelId="{BDF73970-530A-44A4-9BD2-A70475A5AA79}">
      <dgm:prSet/>
      <dgm:spPr/>
      <dgm:t>
        <a:bodyPr/>
        <a:lstStyle/>
        <a:p>
          <a:pPr>
            <a:lnSpc>
              <a:spcPct val="100000"/>
            </a:lnSpc>
          </a:pPr>
          <a:r>
            <a:rPr lang="en-US" dirty="0"/>
            <a:t>Integrated mix of land uses</a:t>
          </a:r>
        </a:p>
      </dgm:t>
    </dgm:pt>
    <dgm:pt modelId="{A89B6268-5B6A-405D-B22A-912DB2FCD47B}" type="parTrans" cxnId="{16CC26D4-294A-4F49-B970-44806375422E}">
      <dgm:prSet/>
      <dgm:spPr/>
      <dgm:t>
        <a:bodyPr/>
        <a:lstStyle/>
        <a:p>
          <a:endParaRPr lang="en-US"/>
        </a:p>
      </dgm:t>
    </dgm:pt>
    <dgm:pt modelId="{0A7D23CA-500D-449B-A937-424AC2C75B26}" type="sibTrans" cxnId="{16CC26D4-294A-4F49-B970-44806375422E}">
      <dgm:prSet/>
      <dgm:spPr/>
      <dgm:t>
        <a:bodyPr/>
        <a:lstStyle/>
        <a:p>
          <a:pPr>
            <a:lnSpc>
              <a:spcPct val="100000"/>
            </a:lnSpc>
          </a:pPr>
          <a:endParaRPr lang="en-US"/>
        </a:p>
      </dgm:t>
    </dgm:pt>
    <dgm:pt modelId="{E90B0E74-548F-46DE-958C-3F61FD18D9DB}">
      <dgm:prSet custT="1"/>
      <dgm:spPr/>
      <dgm:t>
        <a:bodyPr/>
        <a:lstStyle/>
        <a:p>
          <a:pPr>
            <a:lnSpc>
              <a:spcPct val="100000"/>
            </a:lnSpc>
          </a:pPr>
          <a:r>
            <a:rPr lang="en-US" sz="1800" dirty="0"/>
            <a:t>Variety of housing options to address varied needs of Amherst residents</a:t>
          </a:r>
        </a:p>
      </dgm:t>
    </dgm:pt>
    <dgm:pt modelId="{2F309E44-63EB-42C5-82CD-7CD55F291E4A}" type="parTrans" cxnId="{9736EEE9-BB10-44C3-BF31-8527E9309FCC}">
      <dgm:prSet/>
      <dgm:spPr/>
      <dgm:t>
        <a:bodyPr/>
        <a:lstStyle/>
        <a:p>
          <a:endParaRPr lang="en-US"/>
        </a:p>
      </dgm:t>
    </dgm:pt>
    <dgm:pt modelId="{D6383A84-4E9B-4CC3-ADFD-4A706D745ADD}" type="sibTrans" cxnId="{9736EEE9-BB10-44C3-BF31-8527E9309FCC}">
      <dgm:prSet/>
      <dgm:spPr/>
      <dgm:t>
        <a:bodyPr/>
        <a:lstStyle/>
        <a:p>
          <a:pPr>
            <a:lnSpc>
              <a:spcPct val="100000"/>
            </a:lnSpc>
          </a:pPr>
          <a:endParaRPr lang="en-US"/>
        </a:p>
      </dgm:t>
    </dgm:pt>
    <dgm:pt modelId="{A44EC0AD-D548-4598-8C1D-1484DEAEB5DC}">
      <dgm:prSet/>
      <dgm:spPr/>
      <dgm:t>
        <a:bodyPr/>
        <a:lstStyle/>
        <a:p>
          <a:pPr>
            <a:lnSpc>
              <a:spcPct val="100000"/>
            </a:lnSpc>
          </a:pPr>
          <a:r>
            <a:rPr lang="en-US" dirty="0"/>
            <a:t>New roads to create block street pattern</a:t>
          </a:r>
        </a:p>
      </dgm:t>
    </dgm:pt>
    <dgm:pt modelId="{C5D8E727-4635-41E3-BBC2-BB0E74D16971}" type="parTrans" cxnId="{2AA02C4B-9F36-4492-8CE0-B5AD7E09385D}">
      <dgm:prSet/>
      <dgm:spPr/>
      <dgm:t>
        <a:bodyPr/>
        <a:lstStyle/>
        <a:p>
          <a:endParaRPr lang="en-US"/>
        </a:p>
      </dgm:t>
    </dgm:pt>
    <dgm:pt modelId="{F0C2BB1A-DF51-4A52-91FA-DF82F1EC41F3}" type="sibTrans" cxnId="{2AA02C4B-9F36-4492-8CE0-B5AD7E09385D}">
      <dgm:prSet/>
      <dgm:spPr/>
      <dgm:t>
        <a:bodyPr/>
        <a:lstStyle/>
        <a:p>
          <a:pPr>
            <a:lnSpc>
              <a:spcPct val="100000"/>
            </a:lnSpc>
          </a:pPr>
          <a:endParaRPr lang="en-US"/>
        </a:p>
      </dgm:t>
    </dgm:pt>
    <dgm:pt modelId="{C37F60D0-0946-46C2-9775-0ED7AC5E591A}">
      <dgm:prSet/>
      <dgm:spPr/>
      <dgm:t>
        <a:bodyPr/>
        <a:lstStyle/>
        <a:p>
          <a:pPr>
            <a:lnSpc>
              <a:spcPct val="100000"/>
            </a:lnSpc>
          </a:pPr>
          <a:r>
            <a:rPr lang="en-US" dirty="0"/>
            <a:t>Greenspace</a:t>
          </a:r>
        </a:p>
      </dgm:t>
    </dgm:pt>
    <dgm:pt modelId="{663D8AEF-D044-4D2F-A0F1-DA399BC66153}" type="parTrans" cxnId="{54895452-E653-4B95-8C20-468181FB4D09}">
      <dgm:prSet/>
      <dgm:spPr/>
      <dgm:t>
        <a:bodyPr/>
        <a:lstStyle/>
        <a:p>
          <a:endParaRPr lang="en-US"/>
        </a:p>
      </dgm:t>
    </dgm:pt>
    <dgm:pt modelId="{7E795F37-688C-4F42-812A-24810D09D457}" type="sibTrans" cxnId="{54895452-E653-4B95-8C20-468181FB4D09}">
      <dgm:prSet/>
      <dgm:spPr/>
      <dgm:t>
        <a:bodyPr/>
        <a:lstStyle/>
        <a:p>
          <a:pPr>
            <a:lnSpc>
              <a:spcPct val="100000"/>
            </a:lnSpc>
          </a:pPr>
          <a:endParaRPr lang="en-US"/>
        </a:p>
      </dgm:t>
    </dgm:pt>
    <dgm:pt modelId="{15AC5ED7-0181-4D09-8DC4-E6A80A2638B4}">
      <dgm:prSet/>
      <dgm:spPr/>
      <dgm:t>
        <a:bodyPr/>
        <a:lstStyle/>
        <a:p>
          <a:pPr>
            <a:lnSpc>
              <a:spcPct val="100000"/>
            </a:lnSpc>
          </a:pPr>
          <a:r>
            <a:rPr lang="en-US" dirty="0"/>
            <a:t>Community center</a:t>
          </a:r>
        </a:p>
      </dgm:t>
    </dgm:pt>
    <dgm:pt modelId="{3F0E47BA-5DB4-477B-B4D0-E1DAD5FF03D6}" type="parTrans" cxnId="{7BBEA82C-4ECD-46CE-83C3-0FF687FCD025}">
      <dgm:prSet/>
      <dgm:spPr/>
      <dgm:t>
        <a:bodyPr/>
        <a:lstStyle/>
        <a:p>
          <a:endParaRPr lang="en-US"/>
        </a:p>
      </dgm:t>
    </dgm:pt>
    <dgm:pt modelId="{D1A058FE-FBCF-40DF-B134-937C40DF0B2A}" type="sibTrans" cxnId="{7BBEA82C-4ECD-46CE-83C3-0FF687FCD025}">
      <dgm:prSet/>
      <dgm:spPr/>
      <dgm:t>
        <a:bodyPr/>
        <a:lstStyle/>
        <a:p>
          <a:endParaRPr lang="en-US"/>
        </a:p>
      </dgm:t>
    </dgm:pt>
    <dgm:pt modelId="{AA16B31B-069D-4BFC-9CA8-4D12BF126C93}" type="pres">
      <dgm:prSet presAssocID="{3BBFED9E-50DE-4FD1-A9CD-5E52A06634EC}" presName="root" presStyleCnt="0">
        <dgm:presLayoutVars>
          <dgm:dir/>
          <dgm:resizeHandles val="exact"/>
        </dgm:presLayoutVars>
      </dgm:prSet>
      <dgm:spPr/>
    </dgm:pt>
    <dgm:pt modelId="{0D267585-0B3E-461F-B341-CA3586162E5B}" type="pres">
      <dgm:prSet presAssocID="{3BBFED9E-50DE-4FD1-A9CD-5E52A06634EC}" presName="container" presStyleCnt="0">
        <dgm:presLayoutVars>
          <dgm:dir/>
          <dgm:resizeHandles val="exact"/>
        </dgm:presLayoutVars>
      </dgm:prSet>
      <dgm:spPr/>
    </dgm:pt>
    <dgm:pt modelId="{81318FD5-F991-4560-A64A-7DD669077D47}" type="pres">
      <dgm:prSet presAssocID="{DD056FED-B264-4200-A813-BDABBDFD9CB4}" presName="compNode" presStyleCnt="0"/>
      <dgm:spPr/>
    </dgm:pt>
    <dgm:pt modelId="{0B9B2DB8-6311-4292-96A3-EDC222C2A2CE}" type="pres">
      <dgm:prSet presAssocID="{DD056FED-B264-4200-A813-BDABBDFD9CB4}" presName="iconBgRect" presStyleLbl="bgShp" presStyleIdx="0" presStyleCnt="6"/>
      <dgm:spPr/>
    </dgm:pt>
    <dgm:pt modelId="{CA503C05-9568-429A-8DF9-95C59E2489B6}" type="pres">
      <dgm:prSet presAssocID="{DD056FED-B264-4200-A813-BDABBDFD9CB4}"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ulldozer"/>
        </a:ext>
      </dgm:extLst>
    </dgm:pt>
    <dgm:pt modelId="{473667FB-C208-4633-BB60-CA3076DF381E}" type="pres">
      <dgm:prSet presAssocID="{DD056FED-B264-4200-A813-BDABBDFD9CB4}" presName="spaceRect" presStyleCnt="0"/>
      <dgm:spPr/>
    </dgm:pt>
    <dgm:pt modelId="{A65E0D3F-E489-429B-997D-F5F304422645}" type="pres">
      <dgm:prSet presAssocID="{DD056FED-B264-4200-A813-BDABBDFD9CB4}" presName="textRect" presStyleLbl="revTx" presStyleIdx="0" presStyleCnt="6">
        <dgm:presLayoutVars>
          <dgm:chMax val="1"/>
          <dgm:chPref val="1"/>
        </dgm:presLayoutVars>
      </dgm:prSet>
      <dgm:spPr/>
    </dgm:pt>
    <dgm:pt modelId="{7ADC17A2-B816-4D6D-8764-8D9992655276}" type="pres">
      <dgm:prSet presAssocID="{CEBD46F5-D7B9-44C9-B712-BA181B0E37C4}" presName="sibTrans" presStyleLbl="sibTrans2D1" presStyleIdx="0" presStyleCnt="0"/>
      <dgm:spPr/>
    </dgm:pt>
    <dgm:pt modelId="{A078DCCB-D397-4370-A5C7-71B4C379A86B}" type="pres">
      <dgm:prSet presAssocID="{BDF73970-530A-44A4-9BD2-A70475A5AA79}" presName="compNode" presStyleCnt="0"/>
      <dgm:spPr/>
    </dgm:pt>
    <dgm:pt modelId="{65D92501-4905-4590-BA71-AF5994FBE981}" type="pres">
      <dgm:prSet presAssocID="{BDF73970-530A-44A4-9BD2-A70475A5AA79}" presName="iconBgRect" presStyleLbl="bgShp" presStyleIdx="1" presStyleCnt="6"/>
      <dgm:spPr/>
    </dgm:pt>
    <dgm:pt modelId="{038F7406-06EB-4ED3-BE8A-A29179F3B938}" type="pres">
      <dgm:prSet presAssocID="{BDF73970-530A-44A4-9BD2-A70475A5AA79}"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ctory"/>
        </a:ext>
      </dgm:extLst>
    </dgm:pt>
    <dgm:pt modelId="{6C1686EB-505C-4A9A-9081-C13B3DAD8168}" type="pres">
      <dgm:prSet presAssocID="{BDF73970-530A-44A4-9BD2-A70475A5AA79}" presName="spaceRect" presStyleCnt="0"/>
      <dgm:spPr/>
    </dgm:pt>
    <dgm:pt modelId="{D752129F-8388-4361-8D91-05521AB83DF7}" type="pres">
      <dgm:prSet presAssocID="{BDF73970-530A-44A4-9BD2-A70475A5AA79}" presName="textRect" presStyleLbl="revTx" presStyleIdx="1" presStyleCnt="6">
        <dgm:presLayoutVars>
          <dgm:chMax val="1"/>
          <dgm:chPref val="1"/>
        </dgm:presLayoutVars>
      </dgm:prSet>
      <dgm:spPr/>
    </dgm:pt>
    <dgm:pt modelId="{CBE2B158-228A-46C6-8F85-A77D3473452D}" type="pres">
      <dgm:prSet presAssocID="{0A7D23CA-500D-449B-A937-424AC2C75B26}" presName="sibTrans" presStyleLbl="sibTrans2D1" presStyleIdx="0" presStyleCnt="0"/>
      <dgm:spPr/>
    </dgm:pt>
    <dgm:pt modelId="{EA90F55D-C37C-46C2-AC79-FC71F79722BD}" type="pres">
      <dgm:prSet presAssocID="{E90B0E74-548F-46DE-958C-3F61FD18D9DB}" presName="compNode" presStyleCnt="0"/>
      <dgm:spPr/>
    </dgm:pt>
    <dgm:pt modelId="{C05A847F-83B2-4F2E-A46A-D7DF016CB30F}" type="pres">
      <dgm:prSet presAssocID="{E90B0E74-548F-46DE-958C-3F61FD18D9DB}" presName="iconBgRect" presStyleLbl="bgShp" presStyleIdx="2" presStyleCnt="6"/>
      <dgm:spPr/>
    </dgm:pt>
    <dgm:pt modelId="{F6BB6649-3D70-434F-A151-8A26D0753AD4}" type="pres">
      <dgm:prSet presAssocID="{E90B0E74-548F-46DE-958C-3F61FD18D9DB}"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House"/>
        </a:ext>
      </dgm:extLst>
    </dgm:pt>
    <dgm:pt modelId="{3765C1BE-A994-4F91-B4C4-02AD9A3503BE}" type="pres">
      <dgm:prSet presAssocID="{E90B0E74-548F-46DE-958C-3F61FD18D9DB}" presName="spaceRect" presStyleCnt="0"/>
      <dgm:spPr/>
    </dgm:pt>
    <dgm:pt modelId="{5DDD9052-67C6-4D69-AE60-627060D347C9}" type="pres">
      <dgm:prSet presAssocID="{E90B0E74-548F-46DE-958C-3F61FD18D9DB}" presName="textRect" presStyleLbl="revTx" presStyleIdx="2" presStyleCnt="6">
        <dgm:presLayoutVars>
          <dgm:chMax val="1"/>
          <dgm:chPref val="1"/>
        </dgm:presLayoutVars>
      </dgm:prSet>
      <dgm:spPr/>
    </dgm:pt>
    <dgm:pt modelId="{B5425415-B195-41AC-95E7-F6631B93C3B2}" type="pres">
      <dgm:prSet presAssocID="{D6383A84-4E9B-4CC3-ADFD-4A706D745ADD}" presName="sibTrans" presStyleLbl="sibTrans2D1" presStyleIdx="0" presStyleCnt="0"/>
      <dgm:spPr/>
    </dgm:pt>
    <dgm:pt modelId="{D1B1F935-6E44-4420-A2C6-1A52E6137CD0}" type="pres">
      <dgm:prSet presAssocID="{A44EC0AD-D548-4598-8C1D-1484DEAEB5DC}" presName="compNode" presStyleCnt="0"/>
      <dgm:spPr/>
    </dgm:pt>
    <dgm:pt modelId="{E88B4355-9D30-483E-9C0B-7D58F9059A7B}" type="pres">
      <dgm:prSet presAssocID="{A44EC0AD-D548-4598-8C1D-1484DEAEB5DC}" presName="iconBgRect" presStyleLbl="bgShp" presStyleIdx="3" presStyleCnt="6"/>
      <dgm:spPr/>
    </dgm:pt>
    <dgm:pt modelId="{E0785EB4-598C-4F6F-8754-461FB9347415}" type="pres">
      <dgm:prSet presAssocID="{A44EC0AD-D548-4598-8C1D-1484DEAEB5DC}"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909D2DF8-6ED6-43D6-9AE9-F0FC27D6CB59}" type="pres">
      <dgm:prSet presAssocID="{A44EC0AD-D548-4598-8C1D-1484DEAEB5DC}" presName="spaceRect" presStyleCnt="0"/>
      <dgm:spPr/>
    </dgm:pt>
    <dgm:pt modelId="{DF84EF00-A551-4E24-9DCE-4E4F5C77F07D}" type="pres">
      <dgm:prSet presAssocID="{A44EC0AD-D548-4598-8C1D-1484DEAEB5DC}" presName="textRect" presStyleLbl="revTx" presStyleIdx="3" presStyleCnt="6">
        <dgm:presLayoutVars>
          <dgm:chMax val="1"/>
          <dgm:chPref val="1"/>
        </dgm:presLayoutVars>
      </dgm:prSet>
      <dgm:spPr/>
    </dgm:pt>
    <dgm:pt modelId="{CD12BD89-2C22-4F2D-BAC3-7B92B4AE01BE}" type="pres">
      <dgm:prSet presAssocID="{F0C2BB1A-DF51-4A52-91FA-DF82F1EC41F3}" presName="sibTrans" presStyleLbl="sibTrans2D1" presStyleIdx="0" presStyleCnt="0"/>
      <dgm:spPr/>
    </dgm:pt>
    <dgm:pt modelId="{0DF956BB-7C7B-464B-9E10-28EA7C329CBD}" type="pres">
      <dgm:prSet presAssocID="{C37F60D0-0946-46C2-9775-0ED7AC5E591A}" presName="compNode" presStyleCnt="0"/>
      <dgm:spPr/>
    </dgm:pt>
    <dgm:pt modelId="{29B41574-6529-4F47-8E9C-72EEC7392F48}" type="pres">
      <dgm:prSet presAssocID="{C37F60D0-0946-46C2-9775-0ED7AC5E591A}" presName="iconBgRect" presStyleLbl="bgShp" presStyleIdx="4" presStyleCnt="6"/>
      <dgm:spPr/>
    </dgm:pt>
    <dgm:pt modelId="{27111ED5-46E8-4DD3-8F55-2AA553C37165}" type="pres">
      <dgm:prSet presAssocID="{C37F60D0-0946-46C2-9775-0ED7AC5E591A}"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eciduous tree"/>
        </a:ext>
      </dgm:extLst>
    </dgm:pt>
    <dgm:pt modelId="{831FD6B6-C207-4223-921C-B6B74CA31B08}" type="pres">
      <dgm:prSet presAssocID="{C37F60D0-0946-46C2-9775-0ED7AC5E591A}" presName="spaceRect" presStyleCnt="0"/>
      <dgm:spPr/>
    </dgm:pt>
    <dgm:pt modelId="{89F6EE7B-10D9-4C5B-94C4-B27205675DD4}" type="pres">
      <dgm:prSet presAssocID="{C37F60D0-0946-46C2-9775-0ED7AC5E591A}" presName="textRect" presStyleLbl="revTx" presStyleIdx="4" presStyleCnt="6">
        <dgm:presLayoutVars>
          <dgm:chMax val="1"/>
          <dgm:chPref val="1"/>
        </dgm:presLayoutVars>
      </dgm:prSet>
      <dgm:spPr/>
    </dgm:pt>
    <dgm:pt modelId="{094AD89E-B808-498D-BB3D-72010616F94F}" type="pres">
      <dgm:prSet presAssocID="{7E795F37-688C-4F42-812A-24810D09D457}" presName="sibTrans" presStyleLbl="sibTrans2D1" presStyleIdx="0" presStyleCnt="0"/>
      <dgm:spPr/>
    </dgm:pt>
    <dgm:pt modelId="{B4EEEE99-89E8-4D1B-B29D-BC90A548C617}" type="pres">
      <dgm:prSet presAssocID="{15AC5ED7-0181-4D09-8DC4-E6A80A2638B4}" presName="compNode" presStyleCnt="0"/>
      <dgm:spPr/>
    </dgm:pt>
    <dgm:pt modelId="{E4521F8A-2B1C-42C1-BAB5-9D5CADB48E96}" type="pres">
      <dgm:prSet presAssocID="{15AC5ED7-0181-4D09-8DC4-E6A80A2638B4}" presName="iconBgRect" presStyleLbl="bgShp" presStyleIdx="5" presStyleCnt="6"/>
      <dgm:spPr/>
    </dgm:pt>
    <dgm:pt modelId="{462DCF37-060B-429B-BFBD-883210B67FDC}" type="pres">
      <dgm:prSet presAssocID="{15AC5ED7-0181-4D09-8DC4-E6A80A2638B4}"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B77AB7DA-6622-411A-BD68-072DFD8F97CD}" type="pres">
      <dgm:prSet presAssocID="{15AC5ED7-0181-4D09-8DC4-E6A80A2638B4}" presName="spaceRect" presStyleCnt="0"/>
      <dgm:spPr/>
    </dgm:pt>
    <dgm:pt modelId="{D48C036E-CBFF-47BC-9E4F-2CF360C95120}" type="pres">
      <dgm:prSet presAssocID="{15AC5ED7-0181-4D09-8DC4-E6A80A2638B4}" presName="textRect" presStyleLbl="revTx" presStyleIdx="5" presStyleCnt="6">
        <dgm:presLayoutVars>
          <dgm:chMax val="1"/>
          <dgm:chPref val="1"/>
        </dgm:presLayoutVars>
      </dgm:prSet>
      <dgm:spPr/>
    </dgm:pt>
  </dgm:ptLst>
  <dgm:cxnLst>
    <dgm:cxn modelId="{998CCB18-98F0-4FE9-8370-034A8E6B4C7E}" type="presOf" srcId="{15AC5ED7-0181-4D09-8DC4-E6A80A2638B4}" destId="{D48C036E-CBFF-47BC-9E4F-2CF360C95120}" srcOrd="0" destOrd="0" presId="urn:microsoft.com/office/officeart/2018/2/layout/IconCircleList"/>
    <dgm:cxn modelId="{136B512A-7D7A-42BF-8E5F-1047655C55AF}" type="presOf" srcId="{F0C2BB1A-DF51-4A52-91FA-DF82F1EC41F3}" destId="{CD12BD89-2C22-4F2D-BAC3-7B92B4AE01BE}" srcOrd="0" destOrd="0" presId="urn:microsoft.com/office/officeart/2018/2/layout/IconCircleList"/>
    <dgm:cxn modelId="{7BBEA82C-4ECD-46CE-83C3-0FF687FCD025}" srcId="{3BBFED9E-50DE-4FD1-A9CD-5E52A06634EC}" destId="{15AC5ED7-0181-4D09-8DC4-E6A80A2638B4}" srcOrd="5" destOrd="0" parTransId="{3F0E47BA-5DB4-477B-B4D0-E1DAD5FF03D6}" sibTransId="{D1A058FE-FBCF-40DF-B134-937C40DF0B2A}"/>
    <dgm:cxn modelId="{02E46847-FE4C-4763-87EA-5FEB7177F0DF}" type="presOf" srcId="{3BBFED9E-50DE-4FD1-A9CD-5E52A06634EC}" destId="{AA16B31B-069D-4BFC-9CA8-4D12BF126C93}" srcOrd="0" destOrd="0" presId="urn:microsoft.com/office/officeart/2018/2/layout/IconCircleList"/>
    <dgm:cxn modelId="{2AA02C4B-9F36-4492-8CE0-B5AD7E09385D}" srcId="{3BBFED9E-50DE-4FD1-A9CD-5E52A06634EC}" destId="{A44EC0AD-D548-4598-8C1D-1484DEAEB5DC}" srcOrd="3" destOrd="0" parTransId="{C5D8E727-4635-41E3-BBC2-BB0E74D16971}" sibTransId="{F0C2BB1A-DF51-4A52-91FA-DF82F1EC41F3}"/>
    <dgm:cxn modelId="{CD1A664C-97AC-44D9-8429-9AD7DC5A6C85}" type="presOf" srcId="{A44EC0AD-D548-4598-8C1D-1484DEAEB5DC}" destId="{DF84EF00-A551-4E24-9DCE-4E4F5C77F07D}" srcOrd="0" destOrd="0" presId="urn:microsoft.com/office/officeart/2018/2/layout/IconCircleList"/>
    <dgm:cxn modelId="{87373971-FB9E-4121-81FF-2475162FE580}" type="presOf" srcId="{7E795F37-688C-4F42-812A-24810D09D457}" destId="{094AD89E-B808-498D-BB3D-72010616F94F}" srcOrd="0" destOrd="0" presId="urn:microsoft.com/office/officeart/2018/2/layout/IconCircleList"/>
    <dgm:cxn modelId="{29EEBB71-C19F-4362-B254-91B6DFADAD6B}" type="presOf" srcId="{CEBD46F5-D7B9-44C9-B712-BA181B0E37C4}" destId="{7ADC17A2-B816-4D6D-8764-8D9992655276}" srcOrd="0" destOrd="0" presId="urn:microsoft.com/office/officeart/2018/2/layout/IconCircleList"/>
    <dgm:cxn modelId="{54895452-E653-4B95-8C20-468181FB4D09}" srcId="{3BBFED9E-50DE-4FD1-A9CD-5E52A06634EC}" destId="{C37F60D0-0946-46C2-9775-0ED7AC5E591A}" srcOrd="4" destOrd="0" parTransId="{663D8AEF-D044-4D2F-A0F1-DA399BC66153}" sibTransId="{7E795F37-688C-4F42-812A-24810D09D457}"/>
    <dgm:cxn modelId="{CBDB9075-1209-47A2-BCF9-A5D3947F7016}" type="presOf" srcId="{0A7D23CA-500D-449B-A937-424AC2C75B26}" destId="{CBE2B158-228A-46C6-8F85-A77D3473452D}" srcOrd="0" destOrd="0" presId="urn:microsoft.com/office/officeart/2018/2/layout/IconCircleList"/>
    <dgm:cxn modelId="{0653EE80-801F-4049-A064-8C0551561F09}" type="presOf" srcId="{BDF73970-530A-44A4-9BD2-A70475A5AA79}" destId="{D752129F-8388-4361-8D91-05521AB83DF7}" srcOrd="0" destOrd="0" presId="urn:microsoft.com/office/officeart/2018/2/layout/IconCircleList"/>
    <dgm:cxn modelId="{5519EF81-14E7-4E9E-B5A0-7764D0AD20F0}" srcId="{3BBFED9E-50DE-4FD1-A9CD-5E52A06634EC}" destId="{DD056FED-B264-4200-A813-BDABBDFD9CB4}" srcOrd="0" destOrd="0" parTransId="{69B08680-5211-4478-B5C1-F19FDC2713D7}" sibTransId="{CEBD46F5-D7B9-44C9-B712-BA181B0E37C4}"/>
    <dgm:cxn modelId="{6405EBC3-E64D-4859-9F21-719392533A2D}" type="presOf" srcId="{DD056FED-B264-4200-A813-BDABBDFD9CB4}" destId="{A65E0D3F-E489-429B-997D-F5F304422645}" srcOrd="0" destOrd="0" presId="urn:microsoft.com/office/officeart/2018/2/layout/IconCircleList"/>
    <dgm:cxn modelId="{64D340CD-3C31-4749-AFD5-C36B95861F32}" type="presOf" srcId="{E90B0E74-548F-46DE-958C-3F61FD18D9DB}" destId="{5DDD9052-67C6-4D69-AE60-627060D347C9}" srcOrd="0" destOrd="0" presId="urn:microsoft.com/office/officeart/2018/2/layout/IconCircleList"/>
    <dgm:cxn modelId="{92D8F0D2-49DA-405F-9CF8-DDB7C9DBDC3A}" type="presOf" srcId="{D6383A84-4E9B-4CC3-ADFD-4A706D745ADD}" destId="{B5425415-B195-41AC-95E7-F6631B93C3B2}" srcOrd="0" destOrd="0" presId="urn:microsoft.com/office/officeart/2018/2/layout/IconCircleList"/>
    <dgm:cxn modelId="{16CC26D4-294A-4F49-B970-44806375422E}" srcId="{3BBFED9E-50DE-4FD1-A9CD-5E52A06634EC}" destId="{BDF73970-530A-44A4-9BD2-A70475A5AA79}" srcOrd="1" destOrd="0" parTransId="{A89B6268-5B6A-405D-B22A-912DB2FCD47B}" sibTransId="{0A7D23CA-500D-449B-A937-424AC2C75B26}"/>
    <dgm:cxn modelId="{31F6BCD7-E0E6-4B71-ADE8-E1AA6508D045}" type="presOf" srcId="{C37F60D0-0946-46C2-9775-0ED7AC5E591A}" destId="{89F6EE7B-10D9-4C5B-94C4-B27205675DD4}" srcOrd="0" destOrd="0" presId="urn:microsoft.com/office/officeart/2018/2/layout/IconCircleList"/>
    <dgm:cxn modelId="{9736EEE9-BB10-44C3-BF31-8527E9309FCC}" srcId="{3BBFED9E-50DE-4FD1-A9CD-5E52A06634EC}" destId="{E90B0E74-548F-46DE-958C-3F61FD18D9DB}" srcOrd="2" destOrd="0" parTransId="{2F309E44-63EB-42C5-82CD-7CD55F291E4A}" sibTransId="{D6383A84-4E9B-4CC3-ADFD-4A706D745ADD}"/>
    <dgm:cxn modelId="{03D4600C-A702-462C-A554-EFF957A250E0}" type="presParOf" srcId="{AA16B31B-069D-4BFC-9CA8-4D12BF126C93}" destId="{0D267585-0B3E-461F-B341-CA3586162E5B}" srcOrd="0" destOrd="0" presId="urn:microsoft.com/office/officeart/2018/2/layout/IconCircleList"/>
    <dgm:cxn modelId="{68FFC526-ABA0-42A1-8FBD-9D6DF424A8BF}" type="presParOf" srcId="{0D267585-0B3E-461F-B341-CA3586162E5B}" destId="{81318FD5-F991-4560-A64A-7DD669077D47}" srcOrd="0" destOrd="0" presId="urn:microsoft.com/office/officeart/2018/2/layout/IconCircleList"/>
    <dgm:cxn modelId="{5DDFB911-AE39-4CEA-A228-0C743C2919E8}" type="presParOf" srcId="{81318FD5-F991-4560-A64A-7DD669077D47}" destId="{0B9B2DB8-6311-4292-96A3-EDC222C2A2CE}" srcOrd="0" destOrd="0" presId="urn:microsoft.com/office/officeart/2018/2/layout/IconCircleList"/>
    <dgm:cxn modelId="{D74D200F-D685-4514-A88B-35B8D85C211A}" type="presParOf" srcId="{81318FD5-F991-4560-A64A-7DD669077D47}" destId="{CA503C05-9568-429A-8DF9-95C59E2489B6}" srcOrd="1" destOrd="0" presId="urn:microsoft.com/office/officeart/2018/2/layout/IconCircleList"/>
    <dgm:cxn modelId="{F93DBD23-B854-4996-871E-110EF05BBDCF}" type="presParOf" srcId="{81318FD5-F991-4560-A64A-7DD669077D47}" destId="{473667FB-C208-4633-BB60-CA3076DF381E}" srcOrd="2" destOrd="0" presId="urn:microsoft.com/office/officeart/2018/2/layout/IconCircleList"/>
    <dgm:cxn modelId="{9F7EFDC0-990F-4188-B5A7-CDBF4563B6B1}" type="presParOf" srcId="{81318FD5-F991-4560-A64A-7DD669077D47}" destId="{A65E0D3F-E489-429B-997D-F5F304422645}" srcOrd="3" destOrd="0" presId="urn:microsoft.com/office/officeart/2018/2/layout/IconCircleList"/>
    <dgm:cxn modelId="{5E696915-10AB-4A4D-A4AC-A44CDC125EC4}" type="presParOf" srcId="{0D267585-0B3E-461F-B341-CA3586162E5B}" destId="{7ADC17A2-B816-4D6D-8764-8D9992655276}" srcOrd="1" destOrd="0" presId="urn:microsoft.com/office/officeart/2018/2/layout/IconCircleList"/>
    <dgm:cxn modelId="{1E5FB53B-856D-4451-B909-8831E5C2BD45}" type="presParOf" srcId="{0D267585-0B3E-461F-B341-CA3586162E5B}" destId="{A078DCCB-D397-4370-A5C7-71B4C379A86B}" srcOrd="2" destOrd="0" presId="urn:microsoft.com/office/officeart/2018/2/layout/IconCircleList"/>
    <dgm:cxn modelId="{B06DBC85-8572-43CC-ADB6-D2EB2022FE5A}" type="presParOf" srcId="{A078DCCB-D397-4370-A5C7-71B4C379A86B}" destId="{65D92501-4905-4590-BA71-AF5994FBE981}" srcOrd="0" destOrd="0" presId="urn:microsoft.com/office/officeart/2018/2/layout/IconCircleList"/>
    <dgm:cxn modelId="{D0C0EDF7-E0E4-4BAB-9A8B-D82569484F71}" type="presParOf" srcId="{A078DCCB-D397-4370-A5C7-71B4C379A86B}" destId="{038F7406-06EB-4ED3-BE8A-A29179F3B938}" srcOrd="1" destOrd="0" presId="urn:microsoft.com/office/officeart/2018/2/layout/IconCircleList"/>
    <dgm:cxn modelId="{2C13367F-50FC-4DCD-818B-84EB0CEFC45A}" type="presParOf" srcId="{A078DCCB-D397-4370-A5C7-71B4C379A86B}" destId="{6C1686EB-505C-4A9A-9081-C13B3DAD8168}" srcOrd="2" destOrd="0" presId="urn:microsoft.com/office/officeart/2018/2/layout/IconCircleList"/>
    <dgm:cxn modelId="{BD11CDB6-6D82-4F05-804F-283D4A539EBD}" type="presParOf" srcId="{A078DCCB-D397-4370-A5C7-71B4C379A86B}" destId="{D752129F-8388-4361-8D91-05521AB83DF7}" srcOrd="3" destOrd="0" presId="urn:microsoft.com/office/officeart/2018/2/layout/IconCircleList"/>
    <dgm:cxn modelId="{C3D2B04E-92DA-48A9-84AA-0705A527DEEE}" type="presParOf" srcId="{0D267585-0B3E-461F-B341-CA3586162E5B}" destId="{CBE2B158-228A-46C6-8F85-A77D3473452D}" srcOrd="3" destOrd="0" presId="urn:microsoft.com/office/officeart/2018/2/layout/IconCircleList"/>
    <dgm:cxn modelId="{2A9AB1B7-5425-4567-B56D-9DD5B61E244B}" type="presParOf" srcId="{0D267585-0B3E-461F-B341-CA3586162E5B}" destId="{EA90F55D-C37C-46C2-AC79-FC71F79722BD}" srcOrd="4" destOrd="0" presId="urn:microsoft.com/office/officeart/2018/2/layout/IconCircleList"/>
    <dgm:cxn modelId="{23844248-9A64-4613-9979-C44CDB39E44F}" type="presParOf" srcId="{EA90F55D-C37C-46C2-AC79-FC71F79722BD}" destId="{C05A847F-83B2-4F2E-A46A-D7DF016CB30F}" srcOrd="0" destOrd="0" presId="urn:microsoft.com/office/officeart/2018/2/layout/IconCircleList"/>
    <dgm:cxn modelId="{9EB74983-E9DC-4E4E-9781-129A068A743E}" type="presParOf" srcId="{EA90F55D-C37C-46C2-AC79-FC71F79722BD}" destId="{F6BB6649-3D70-434F-A151-8A26D0753AD4}" srcOrd="1" destOrd="0" presId="urn:microsoft.com/office/officeart/2018/2/layout/IconCircleList"/>
    <dgm:cxn modelId="{A1ED6C1A-0F9C-469C-A2D8-D687D448E60B}" type="presParOf" srcId="{EA90F55D-C37C-46C2-AC79-FC71F79722BD}" destId="{3765C1BE-A994-4F91-B4C4-02AD9A3503BE}" srcOrd="2" destOrd="0" presId="urn:microsoft.com/office/officeart/2018/2/layout/IconCircleList"/>
    <dgm:cxn modelId="{7D011CA8-EC93-4453-A817-6686FC41F346}" type="presParOf" srcId="{EA90F55D-C37C-46C2-AC79-FC71F79722BD}" destId="{5DDD9052-67C6-4D69-AE60-627060D347C9}" srcOrd="3" destOrd="0" presId="urn:microsoft.com/office/officeart/2018/2/layout/IconCircleList"/>
    <dgm:cxn modelId="{05668A27-49BB-41A0-9B58-52ADCF339E58}" type="presParOf" srcId="{0D267585-0B3E-461F-B341-CA3586162E5B}" destId="{B5425415-B195-41AC-95E7-F6631B93C3B2}" srcOrd="5" destOrd="0" presId="urn:microsoft.com/office/officeart/2018/2/layout/IconCircleList"/>
    <dgm:cxn modelId="{21E51C85-514C-4B2D-BA3E-1E84F5FD9269}" type="presParOf" srcId="{0D267585-0B3E-461F-B341-CA3586162E5B}" destId="{D1B1F935-6E44-4420-A2C6-1A52E6137CD0}" srcOrd="6" destOrd="0" presId="urn:microsoft.com/office/officeart/2018/2/layout/IconCircleList"/>
    <dgm:cxn modelId="{A8E6CB50-579F-44E3-AE53-0142D1497CF3}" type="presParOf" srcId="{D1B1F935-6E44-4420-A2C6-1A52E6137CD0}" destId="{E88B4355-9D30-483E-9C0B-7D58F9059A7B}" srcOrd="0" destOrd="0" presId="urn:microsoft.com/office/officeart/2018/2/layout/IconCircleList"/>
    <dgm:cxn modelId="{465FE31E-DD6C-402A-803C-593CE30573CA}" type="presParOf" srcId="{D1B1F935-6E44-4420-A2C6-1A52E6137CD0}" destId="{E0785EB4-598C-4F6F-8754-461FB9347415}" srcOrd="1" destOrd="0" presId="urn:microsoft.com/office/officeart/2018/2/layout/IconCircleList"/>
    <dgm:cxn modelId="{008A9A35-3183-47EF-B112-9579F9E6B320}" type="presParOf" srcId="{D1B1F935-6E44-4420-A2C6-1A52E6137CD0}" destId="{909D2DF8-6ED6-43D6-9AE9-F0FC27D6CB59}" srcOrd="2" destOrd="0" presId="urn:microsoft.com/office/officeart/2018/2/layout/IconCircleList"/>
    <dgm:cxn modelId="{D39018BE-1A62-41FC-B0EF-FE921093E214}" type="presParOf" srcId="{D1B1F935-6E44-4420-A2C6-1A52E6137CD0}" destId="{DF84EF00-A551-4E24-9DCE-4E4F5C77F07D}" srcOrd="3" destOrd="0" presId="urn:microsoft.com/office/officeart/2018/2/layout/IconCircleList"/>
    <dgm:cxn modelId="{8993D0AA-2368-408F-BD5C-88813B91AB81}" type="presParOf" srcId="{0D267585-0B3E-461F-B341-CA3586162E5B}" destId="{CD12BD89-2C22-4F2D-BAC3-7B92B4AE01BE}" srcOrd="7" destOrd="0" presId="urn:microsoft.com/office/officeart/2018/2/layout/IconCircleList"/>
    <dgm:cxn modelId="{2169DC71-2C91-43AB-BCAF-1B89EFA7C619}" type="presParOf" srcId="{0D267585-0B3E-461F-B341-CA3586162E5B}" destId="{0DF956BB-7C7B-464B-9E10-28EA7C329CBD}" srcOrd="8" destOrd="0" presId="urn:microsoft.com/office/officeart/2018/2/layout/IconCircleList"/>
    <dgm:cxn modelId="{74AB41C7-0F40-4EEA-A3CF-E6115941A991}" type="presParOf" srcId="{0DF956BB-7C7B-464B-9E10-28EA7C329CBD}" destId="{29B41574-6529-4F47-8E9C-72EEC7392F48}" srcOrd="0" destOrd="0" presId="urn:microsoft.com/office/officeart/2018/2/layout/IconCircleList"/>
    <dgm:cxn modelId="{6D9ED5C8-672B-4D5F-BE3E-1268AF3233A5}" type="presParOf" srcId="{0DF956BB-7C7B-464B-9E10-28EA7C329CBD}" destId="{27111ED5-46E8-4DD3-8F55-2AA553C37165}" srcOrd="1" destOrd="0" presId="urn:microsoft.com/office/officeart/2018/2/layout/IconCircleList"/>
    <dgm:cxn modelId="{099F919F-DC57-4851-AE59-9BEAF232D3F2}" type="presParOf" srcId="{0DF956BB-7C7B-464B-9E10-28EA7C329CBD}" destId="{831FD6B6-C207-4223-921C-B6B74CA31B08}" srcOrd="2" destOrd="0" presId="urn:microsoft.com/office/officeart/2018/2/layout/IconCircleList"/>
    <dgm:cxn modelId="{503182CC-6632-4A5F-841A-0E1622037239}" type="presParOf" srcId="{0DF956BB-7C7B-464B-9E10-28EA7C329CBD}" destId="{89F6EE7B-10D9-4C5B-94C4-B27205675DD4}" srcOrd="3" destOrd="0" presId="urn:microsoft.com/office/officeart/2018/2/layout/IconCircleList"/>
    <dgm:cxn modelId="{9112B8C3-5170-4A33-B5BE-6703190D7B1F}" type="presParOf" srcId="{0D267585-0B3E-461F-B341-CA3586162E5B}" destId="{094AD89E-B808-498D-BB3D-72010616F94F}" srcOrd="9" destOrd="0" presId="urn:microsoft.com/office/officeart/2018/2/layout/IconCircleList"/>
    <dgm:cxn modelId="{F2472C94-E0EA-4518-B271-A4740BAAD195}" type="presParOf" srcId="{0D267585-0B3E-461F-B341-CA3586162E5B}" destId="{B4EEEE99-89E8-4D1B-B29D-BC90A548C617}" srcOrd="10" destOrd="0" presId="urn:microsoft.com/office/officeart/2018/2/layout/IconCircleList"/>
    <dgm:cxn modelId="{896728D7-D368-43F0-9F89-ED4F366E140B}" type="presParOf" srcId="{B4EEEE99-89E8-4D1B-B29D-BC90A548C617}" destId="{E4521F8A-2B1C-42C1-BAB5-9D5CADB48E96}" srcOrd="0" destOrd="0" presId="urn:microsoft.com/office/officeart/2018/2/layout/IconCircleList"/>
    <dgm:cxn modelId="{4B6F8A21-F463-43B6-B171-04998C5E55EA}" type="presParOf" srcId="{B4EEEE99-89E8-4D1B-B29D-BC90A548C617}" destId="{462DCF37-060B-429B-BFBD-883210B67FDC}" srcOrd="1" destOrd="0" presId="urn:microsoft.com/office/officeart/2018/2/layout/IconCircleList"/>
    <dgm:cxn modelId="{B17EC8DD-330A-4F5A-9123-0496FF40ED52}" type="presParOf" srcId="{B4EEEE99-89E8-4D1B-B29D-BC90A548C617}" destId="{B77AB7DA-6622-411A-BD68-072DFD8F97CD}" srcOrd="2" destOrd="0" presId="urn:microsoft.com/office/officeart/2018/2/layout/IconCircleList"/>
    <dgm:cxn modelId="{BF9DA4E2-35A5-4498-A602-6F4497D9D179}" type="presParOf" srcId="{B4EEEE99-89E8-4D1B-B29D-BC90A548C617}" destId="{D48C036E-CBFF-47BC-9E4F-2CF360C9512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EF5F8-209E-4EF2-922E-9759F9BF9F5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0AEB805-EC4D-4EAB-92FF-50CC36EB2960}">
      <dgm:prSet/>
      <dgm:spPr>
        <a:xfrm>
          <a:off x="236726" y="1336061"/>
          <a:ext cx="2104012" cy="1336048"/>
        </a:xfrm>
        <a:prstGeom prst="roundRect">
          <a:avLst>
            <a:gd name="adj" fmla="val 10000"/>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Power of Eminent Domain</a:t>
          </a:r>
        </a:p>
      </dgm:t>
    </dgm:pt>
    <dgm:pt modelId="{E5CFD5BF-A5D8-45D7-BAF7-4FC581FB7E5B}" type="parTrans" cxnId="{68ED142F-1E93-4180-9E46-31F25E573B00}">
      <dgm:prSet/>
      <dgm:spPr/>
      <dgm:t>
        <a:bodyPr/>
        <a:lstStyle/>
        <a:p>
          <a:endParaRPr lang="en-US"/>
        </a:p>
      </dgm:t>
    </dgm:pt>
    <dgm:pt modelId="{47DF7613-5E78-4086-A79C-3B96FF3BDADF}" type="sibTrans" cxnId="{68ED142F-1E93-4180-9E46-31F25E573B00}">
      <dgm:prSet/>
      <dgm:spPr/>
      <dgm:t>
        <a:bodyPr/>
        <a:lstStyle/>
        <a:p>
          <a:endParaRPr lang="en-US"/>
        </a:p>
      </dgm:t>
    </dgm:pt>
    <dgm:pt modelId="{79D96188-0F34-4D45-85D1-5DFF8993618E}">
      <dgm:prSet/>
      <dgm:spPr>
        <a:xfrm>
          <a:off x="2808297" y="1336061"/>
          <a:ext cx="2104012" cy="1336048"/>
        </a:xfrm>
        <a:prstGeom prst="roundRect">
          <a:avLst>
            <a:gd name="adj" fmla="val 10000"/>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Public Infrastructure</a:t>
          </a:r>
        </a:p>
      </dgm:t>
    </dgm:pt>
    <dgm:pt modelId="{B38C778F-7C98-4513-A350-10F594EB2559}" type="parTrans" cxnId="{40C9A8EF-B968-48D7-90AA-AE8DC7EAC4E1}">
      <dgm:prSet/>
      <dgm:spPr/>
      <dgm:t>
        <a:bodyPr/>
        <a:lstStyle/>
        <a:p>
          <a:endParaRPr lang="en-US"/>
        </a:p>
      </dgm:t>
    </dgm:pt>
    <dgm:pt modelId="{10013882-2BB5-45CB-A6A8-667B5FF87100}" type="sibTrans" cxnId="{40C9A8EF-B968-48D7-90AA-AE8DC7EAC4E1}">
      <dgm:prSet/>
      <dgm:spPr/>
      <dgm:t>
        <a:bodyPr/>
        <a:lstStyle/>
        <a:p>
          <a:endParaRPr lang="en-US"/>
        </a:p>
      </dgm:t>
    </dgm:pt>
    <dgm:pt modelId="{9C79B69A-30F8-4B36-BAFB-6EA6E31E5D37}">
      <dgm:prSet/>
      <dgm:spPr>
        <a:xfrm>
          <a:off x="5379868" y="1336061"/>
          <a:ext cx="2104012" cy="1336048"/>
        </a:xfrm>
        <a:prstGeom prst="roundRect">
          <a:avLst>
            <a:gd name="adj" fmla="val 10000"/>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Planning and Zoning</a:t>
          </a:r>
        </a:p>
      </dgm:t>
    </dgm:pt>
    <dgm:pt modelId="{67385DE9-651D-4BF9-969B-1CDFEAE54FC7}" type="parTrans" cxnId="{44925C49-F523-4180-9774-F279BEF731B1}">
      <dgm:prSet/>
      <dgm:spPr/>
      <dgm:t>
        <a:bodyPr/>
        <a:lstStyle/>
        <a:p>
          <a:endParaRPr lang="en-US"/>
        </a:p>
      </dgm:t>
    </dgm:pt>
    <dgm:pt modelId="{053FE007-A9E3-415D-BDDA-75B40EBC01B3}" type="sibTrans" cxnId="{44925C49-F523-4180-9774-F279BEF731B1}">
      <dgm:prSet/>
      <dgm:spPr/>
      <dgm:t>
        <a:bodyPr/>
        <a:lstStyle/>
        <a:p>
          <a:endParaRPr lang="en-US"/>
        </a:p>
      </dgm:t>
    </dgm:pt>
    <dgm:pt modelId="{F680FAD2-9AAC-44A7-B876-6D9D4D6B978C}">
      <dgm:prSet/>
      <dgm:spPr>
        <a:xfrm>
          <a:off x="7951440" y="1336061"/>
          <a:ext cx="2104012" cy="1336048"/>
        </a:xfrm>
        <a:prstGeom prst="roundRect">
          <a:avLst>
            <a:gd name="adj" fmla="val 10000"/>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Partnership with NYS ($31M West Side Interceptor Grant) </a:t>
          </a:r>
        </a:p>
      </dgm:t>
    </dgm:pt>
    <dgm:pt modelId="{B424A741-F5B5-48E3-9F54-FF211346C0E3}" type="parTrans" cxnId="{A302CE52-3954-4148-926A-C94C93187099}">
      <dgm:prSet/>
      <dgm:spPr/>
      <dgm:t>
        <a:bodyPr/>
        <a:lstStyle/>
        <a:p>
          <a:endParaRPr lang="en-US"/>
        </a:p>
      </dgm:t>
    </dgm:pt>
    <dgm:pt modelId="{7E092517-2F3E-4D71-96CF-ADB03DDA68E2}" type="sibTrans" cxnId="{A302CE52-3954-4148-926A-C94C93187099}">
      <dgm:prSet/>
      <dgm:spPr/>
      <dgm:t>
        <a:bodyPr/>
        <a:lstStyle/>
        <a:p>
          <a:endParaRPr lang="en-US"/>
        </a:p>
      </dgm:t>
    </dgm:pt>
    <dgm:pt modelId="{04EB814C-4C42-E741-944B-A72C04B768F8}" type="pres">
      <dgm:prSet presAssocID="{1FDEF5F8-209E-4EF2-922E-9759F9BF9F5C}" presName="hierChild1" presStyleCnt="0">
        <dgm:presLayoutVars>
          <dgm:chPref val="1"/>
          <dgm:dir/>
          <dgm:animOne val="branch"/>
          <dgm:animLvl val="lvl"/>
          <dgm:resizeHandles/>
        </dgm:presLayoutVars>
      </dgm:prSet>
      <dgm:spPr/>
    </dgm:pt>
    <dgm:pt modelId="{A15FF982-59D2-4C47-9D22-D3119901D4B8}" type="pres">
      <dgm:prSet presAssocID="{50AEB805-EC4D-4EAB-92FF-50CC36EB2960}" presName="hierRoot1" presStyleCnt="0"/>
      <dgm:spPr/>
    </dgm:pt>
    <dgm:pt modelId="{368F27D8-05E9-E548-BF4E-B3D9ED02C176}" type="pres">
      <dgm:prSet presAssocID="{50AEB805-EC4D-4EAB-92FF-50CC36EB2960}" presName="composite" presStyleCnt="0"/>
      <dgm:spPr/>
    </dgm:pt>
    <dgm:pt modelId="{194278B6-C8E9-3E4C-96EC-3448B00E6D07}" type="pres">
      <dgm:prSet presAssocID="{50AEB805-EC4D-4EAB-92FF-50CC36EB2960}" presName="background" presStyleLbl="node0" presStyleIdx="0" presStyleCnt="4"/>
      <dgm:spPr>
        <a:xfrm>
          <a:off x="2946" y="1113970"/>
          <a:ext cx="2104012" cy="1336048"/>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pt>
    <dgm:pt modelId="{C51DAD18-73E9-9242-B856-173EB8399646}" type="pres">
      <dgm:prSet presAssocID="{50AEB805-EC4D-4EAB-92FF-50CC36EB2960}" presName="text" presStyleLbl="fgAcc0" presStyleIdx="0" presStyleCnt="4">
        <dgm:presLayoutVars>
          <dgm:chPref val="3"/>
        </dgm:presLayoutVars>
      </dgm:prSet>
      <dgm:spPr/>
    </dgm:pt>
    <dgm:pt modelId="{89208468-2377-2A47-B9B9-9FF729B4C84E}" type="pres">
      <dgm:prSet presAssocID="{50AEB805-EC4D-4EAB-92FF-50CC36EB2960}" presName="hierChild2" presStyleCnt="0"/>
      <dgm:spPr/>
    </dgm:pt>
    <dgm:pt modelId="{3E905CE7-F268-3E41-9358-B05F40281A2D}" type="pres">
      <dgm:prSet presAssocID="{79D96188-0F34-4D45-85D1-5DFF8993618E}" presName="hierRoot1" presStyleCnt="0"/>
      <dgm:spPr/>
    </dgm:pt>
    <dgm:pt modelId="{6B5BFE12-4B9E-8A4D-9BA5-7DBC0982A7CD}" type="pres">
      <dgm:prSet presAssocID="{79D96188-0F34-4D45-85D1-5DFF8993618E}" presName="composite" presStyleCnt="0"/>
      <dgm:spPr/>
    </dgm:pt>
    <dgm:pt modelId="{F1DD307D-E5E8-314B-B74B-4E3A5CDCF008}" type="pres">
      <dgm:prSet presAssocID="{79D96188-0F34-4D45-85D1-5DFF8993618E}" presName="background" presStyleLbl="node0" presStyleIdx="1" presStyleCnt="4"/>
      <dgm:spPr>
        <a:xfrm>
          <a:off x="2574518" y="1113970"/>
          <a:ext cx="2104012" cy="1336048"/>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pt>
    <dgm:pt modelId="{A0625849-89E5-D94A-BF3A-ADB3897BE518}" type="pres">
      <dgm:prSet presAssocID="{79D96188-0F34-4D45-85D1-5DFF8993618E}" presName="text" presStyleLbl="fgAcc0" presStyleIdx="1" presStyleCnt="4">
        <dgm:presLayoutVars>
          <dgm:chPref val="3"/>
        </dgm:presLayoutVars>
      </dgm:prSet>
      <dgm:spPr/>
    </dgm:pt>
    <dgm:pt modelId="{CBBB0D73-1DC0-3F40-B22F-1472A09A5F93}" type="pres">
      <dgm:prSet presAssocID="{79D96188-0F34-4D45-85D1-5DFF8993618E}" presName="hierChild2" presStyleCnt="0"/>
      <dgm:spPr/>
    </dgm:pt>
    <dgm:pt modelId="{813B4D25-1D46-094A-A375-E1A3DDA374B7}" type="pres">
      <dgm:prSet presAssocID="{9C79B69A-30F8-4B36-BAFB-6EA6E31E5D37}" presName="hierRoot1" presStyleCnt="0"/>
      <dgm:spPr/>
    </dgm:pt>
    <dgm:pt modelId="{9266FAC4-9831-5847-958D-B223583061A3}" type="pres">
      <dgm:prSet presAssocID="{9C79B69A-30F8-4B36-BAFB-6EA6E31E5D37}" presName="composite" presStyleCnt="0"/>
      <dgm:spPr/>
    </dgm:pt>
    <dgm:pt modelId="{80B81D1B-FAEF-304C-B552-5A99451819B2}" type="pres">
      <dgm:prSet presAssocID="{9C79B69A-30F8-4B36-BAFB-6EA6E31E5D37}" presName="background" presStyleLbl="node0" presStyleIdx="2" presStyleCnt="4"/>
      <dgm:spPr>
        <a:xfrm>
          <a:off x="5146089" y="1113970"/>
          <a:ext cx="2104012" cy="1336048"/>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pt>
    <dgm:pt modelId="{2686600B-9120-BA4E-8D17-683FD969A381}" type="pres">
      <dgm:prSet presAssocID="{9C79B69A-30F8-4B36-BAFB-6EA6E31E5D37}" presName="text" presStyleLbl="fgAcc0" presStyleIdx="2" presStyleCnt="4">
        <dgm:presLayoutVars>
          <dgm:chPref val="3"/>
        </dgm:presLayoutVars>
      </dgm:prSet>
      <dgm:spPr/>
    </dgm:pt>
    <dgm:pt modelId="{8B7AB7EB-4CF7-6D43-A18C-6AF728B74784}" type="pres">
      <dgm:prSet presAssocID="{9C79B69A-30F8-4B36-BAFB-6EA6E31E5D37}" presName="hierChild2" presStyleCnt="0"/>
      <dgm:spPr/>
    </dgm:pt>
    <dgm:pt modelId="{278F10A9-E8E4-8B4D-9001-382FDA9998F1}" type="pres">
      <dgm:prSet presAssocID="{F680FAD2-9AAC-44A7-B876-6D9D4D6B978C}" presName="hierRoot1" presStyleCnt="0"/>
      <dgm:spPr/>
    </dgm:pt>
    <dgm:pt modelId="{1B6A5265-5812-424C-8D1F-A161640E3CD9}" type="pres">
      <dgm:prSet presAssocID="{F680FAD2-9AAC-44A7-B876-6D9D4D6B978C}" presName="composite" presStyleCnt="0"/>
      <dgm:spPr/>
    </dgm:pt>
    <dgm:pt modelId="{B6FDC09A-CA0A-1B49-AA6A-59779C86BE04}" type="pres">
      <dgm:prSet presAssocID="{F680FAD2-9AAC-44A7-B876-6D9D4D6B978C}" presName="background" presStyleLbl="node0" presStyleIdx="3" presStyleCnt="4"/>
      <dgm:spPr>
        <a:xfrm>
          <a:off x="7717661" y="1113970"/>
          <a:ext cx="2104012" cy="1336048"/>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pt>
    <dgm:pt modelId="{83857DBA-ACEB-2249-B8BB-DECF8BCC0037}" type="pres">
      <dgm:prSet presAssocID="{F680FAD2-9AAC-44A7-B876-6D9D4D6B978C}" presName="text" presStyleLbl="fgAcc0" presStyleIdx="3" presStyleCnt="4">
        <dgm:presLayoutVars>
          <dgm:chPref val="3"/>
        </dgm:presLayoutVars>
      </dgm:prSet>
      <dgm:spPr/>
    </dgm:pt>
    <dgm:pt modelId="{AAD329F9-4432-A64E-9EE2-02412DF57DD5}" type="pres">
      <dgm:prSet presAssocID="{F680FAD2-9AAC-44A7-B876-6D9D4D6B978C}" presName="hierChild2" presStyleCnt="0"/>
      <dgm:spPr/>
    </dgm:pt>
  </dgm:ptLst>
  <dgm:cxnLst>
    <dgm:cxn modelId="{68ED142F-1E93-4180-9E46-31F25E573B00}" srcId="{1FDEF5F8-209E-4EF2-922E-9759F9BF9F5C}" destId="{50AEB805-EC4D-4EAB-92FF-50CC36EB2960}" srcOrd="0" destOrd="0" parTransId="{E5CFD5BF-A5D8-45D7-BAF7-4FC581FB7E5B}" sibTransId="{47DF7613-5E78-4086-A79C-3B96FF3BDADF}"/>
    <dgm:cxn modelId="{44925C49-F523-4180-9774-F279BEF731B1}" srcId="{1FDEF5F8-209E-4EF2-922E-9759F9BF9F5C}" destId="{9C79B69A-30F8-4B36-BAFB-6EA6E31E5D37}" srcOrd="2" destOrd="0" parTransId="{67385DE9-651D-4BF9-969B-1CDFEAE54FC7}" sibTransId="{053FE007-A9E3-415D-BDDA-75B40EBC01B3}"/>
    <dgm:cxn modelId="{254E606C-C2C8-6A4B-80BF-CE6E54EC1C96}" type="presOf" srcId="{9C79B69A-30F8-4B36-BAFB-6EA6E31E5D37}" destId="{2686600B-9120-BA4E-8D17-683FD969A381}" srcOrd="0" destOrd="0" presId="urn:microsoft.com/office/officeart/2005/8/layout/hierarchy1"/>
    <dgm:cxn modelId="{A302CE52-3954-4148-926A-C94C93187099}" srcId="{1FDEF5F8-209E-4EF2-922E-9759F9BF9F5C}" destId="{F680FAD2-9AAC-44A7-B876-6D9D4D6B978C}" srcOrd="3" destOrd="0" parTransId="{B424A741-F5B5-48E3-9F54-FF211346C0E3}" sibTransId="{7E092517-2F3E-4D71-96CF-ADB03DDA68E2}"/>
    <dgm:cxn modelId="{1C930654-515B-F14B-9AAF-402B84246B75}" type="presOf" srcId="{1FDEF5F8-209E-4EF2-922E-9759F9BF9F5C}" destId="{04EB814C-4C42-E741-944B-A72C04B768F8}" srcOrd="0" destOrd="0" presId="urn:microsoft.com/office/officeart/2005/8/layout/hierarchy1"/>
    <dgm:cxn modelId="{397F74C0-32AE-1749-8E42-38921AB25728}" type="presOf" srcId="{50AEB805-EC4D-4EAB-92FF-50CC36EB2960}" destId="{C51DAD18-73E9-9242-B856-173EB8399646}" srcOrd="0" destOrd="0" presId="urn:microsoft.com/office/officeart/2005/8/layout/hierarchy1"/>
    <dgm:cxn modelId="{45BE77C9-F28D-9044-ADEE-251CD4B365C6}" type="presOf" srcId="{79D96188-0F34-4D45-85D1-5DFF8993618E}" destId="{A0625849-89E5-D94A-BF3A-ADB3897BE518}" srcOrd="0" destOrd="0" presId="urn:microsoft.com/office/officeart/2005/8/layout/hierarchy1"/>
    <dgm:cxn modelId="{40C9A8EF-B968-48D7-90AA-AE8DC7EAC4E1}" srcId="{1FDEF5F8-209E-4EF2-922E-9759F9BF9F5C}" destId="{79D96188-0F34-4D45-85D1-5DFF8993618E}" srcOrd="1" destOrd="0" parTransId="{B38C778F-7C98-4513-A350-10F594EB2559}" sibTransId="{10013882-2BB5-45CB-A6A8-667B5FF87100}"/>
    <dgm:cxn modelId="{880066F7-A7A4-DB41-B397-B3B180726BE7}" type="presOf" srcId="{F680FAD2-9AAC-44A7-B876-6D9D4D6B978C}" destId="{83857DBA-ACEB-2249-B8BB-DECF8BCC0037}" srcOrd="0" destOrd="0" presId="urn:microsoft.com/office/officeart/2005/8/layout/hierarchy1"/>
    <dgm:cxn modelId="{C31D12C2-AE0B-934A-B865-04CB013FC214}" type="presParOf" srcId="{04EB814C-4C42-E741-944B-A72C04B768F8}" destId="{A15FF982-59D2-4C47-9D22-D3119901D4B8}" srcOrd="0" destOrd="0" presId="urn:microsoft.com/office/officeart/2005/8/layout/hierarchy1"/>
    <dgm:cxn modelId="{78DD47AD-C4DE-F441-AD72-49A1E1305C57}" type="presParOf" srcId="{A15FF982-59D2-4C47-9D22-D3119901D4B8}" destId="{368F27D8-05E9-E548-BF4E-B3D9ED02C176}" srcOrd="0" destOrd="0" presId="urn:microsoft.com/office/officeart/2005/8/layout/hierarchy1"/>
    <dgm:cxn modelId="{0A363057-3330-6945-8075-690E2DAFB382}" type="presParOf" srcId="{368F27D8-05E9-E548-BF4E-B3D9ED02C176}" destId="{194278B6-C8E9-3E4C-96EC-3448B00E6D07}" srcOrd="0" destOrd="0" presId="urn:microsoft.com/office/officeart/2005/8/layout/hierarchy1"/>
    <dgm:cxn modelId="{6894EB68-1464-2B42-A90E-6F5884E98C65}" type="presParOf" srcId="{368F27D8-05E9-E548-BF4E-B3D9ED02C176}" destId="{C51DAD18-73E9-9242-B856-173EB8399646}" srcOrd="1" destOrd="0" presId="urn:microsoft.com/office/officeart/2005/8/layout/hierarchy1"/>
    <dgm:cxn modelId="{3B10228F-9528-E247-BC40-7CC552EC6104}" type="presParOf" srcId="{A15FF982-59D2-4C47-9D22-D3119901D4B8}" destId="{89208468-2377-2A47-B9B9-9FF729B4C84E}" srcOrd="1" destOrd="0" presId="urn:microsoft.com/office/officeart/2005/8/layout/hierarchy1"/>
    <dgm:cxn modelId="{4864047D-DAEC-2741-8B6A-B4B79D7865B3}" type="presParOf" srcId="{04EB814C-4C42-E741-944B-A72C04B768F8}" destId="{3E905CE7-F268-3E41-9358-B05F40281A2D}" srcOrd="1" destOrd="0" presId="urn:microsoft.com/office/officeart/2005/8/layout/hierarchy1"/>
    <dgm:cxn modelId="{1623F004-BCB0-184A-9B00-3743E8675D4C}" type="presParOf" srcId="{3E905CE7-F268-3E41-9358-B05F40281A2D}" destId="{6B5BFE12-4B9E-8A4D-9BA5-7DBC0982A7CD}" srcOrd="0" destOrd="0" presId="urn:microsoft.com/office/officeart/2005/8/layout/hierarchy1"/>
    <dgm:cxn modelId="{4744708B-6863-564F-B398-19A15D04C7A7}" type="presParOf" srcId="{6B5BFE12-4B9E-8A4D-9BA5-7DBC0982A7CD}" destId="{F1DD307D-E5E8-314B-B74B-4E3A5CDCF008}" srcOrd="0" destOrd="0" presId="urn:microsoft.com/office/officeart/2005/8/layout/hierarchy1"/>
    <dgm:cxn modelId="{BB499ACE-806A-8040-8325-C5BD7CB4460F}" type="presParOf" srcId="{6B5BFE12-4B9E-8A4D-9BA5-7DBC0982A7CD}" destId="{A0625849-89E5-D94A-BF3A-ADB3897BE518}" srcOrd="1" destOrd="0" presId="urn:microsoft.com/office/officeart/2005/8/layout/hierarchy1"/>
    <dgm:cxn modelId="{9882393C-A7FF-D74A-89CC-E80952B8723E}" type="presParOf" srcId="{3E905CE7-F268-3E41-9358-B05F40281A2D}" destId="{CBBB0D73-1DC0-3F40-B22F-1472A09A5F93}" srcOrd="1" destOrd="0" presId="urn:microsoft.com/office/officeart/2005/8/layout/hierarchy1"/>
    <dgm:cxn modelId="{6173B987-F0AD-0B40-84D1-F26B6DEEDA9C}" type="presParOf" srcId="{04EB814C-4C42-E741-944B-A72C04B768F8}" destId="{813B4D25-1D46-094A-A375-E1A3DDA374B7}" srcOrd="2" destOrd="0" presId="urn:microsoft.com/office/officeart/2005/8/layout/hierarchy1"/>
    <dgm:cxn modelId="{235EC44D-7250-9A47-9AC8-B7CAC6E4678E}" type="presParOf" srcId="{813B4D25-1D46-094A-A375-E1A3DDA374B7}" destId="{9266FAC4-9831-5847-958D-B223583061A3}" srcOrd="0" destOrd="0" presId="urn:microsoft.com/office/officeart/2005/8/layout/hierarchy1"/>
    <dgm:cxn modelId="{80827D94-176F-784B-AFEB-A3B4744F7C23}" type="presParOf" srcId="{9266FAC4-9831-5847-958D-B223583061A3}" destId="{80B81D1B-FAEF-304C-B552-5A99451819B2}" srcOrd="0" destOrd="0" presId="urn:microsoft.com/office/officeart/2005/8/layout/hierarchy1"/>
    <dgm:cxn modelId="{2CEFC180-7BE0-0A45-B853-567F04FA4A7F}" type="presParOf" srcId="{9266FAC4-9831-5847-958D-B223583061A3}" destId="{2686600B-9120-BA4E-8D17-683FD969A381}" srcOrd="1" destOrd="0" presId="urn:microsoft.com/office/officeart/2005/8/layout/hierarchy1"/>
    <dgm:cxn modelId="{DCBB3F1F-041B-B34C-B645-C83FF7DCFB0F}" type="presParOf" srcId="{813B4D25-1D46-094A-A375-E1A3DDA374B7}" destId="{8B7AB7EB-4CF7-6D43-A18C-6AF728B74784}" srcOrd="1" destOrd="0" presId="urn:microsoft.com/office/officeart/2005/8/layout/hierarchy1"/>
    <dgm:cxn modelId="{D0CC66CA-EE28-9C41-8943-6C9081E2F27F}" type="presParOf" srcId="{04EB814C-4C42-E741-944B-A72C04B768F8}" destId="{278F10A9-E8E4-8B4D-9001-382FDA9998F1}" srcOrd="3" destOrd="0" presId="urn:microsoft.com/office/officeart/2005/8/layout/hierarchy1"/>
    <dgm:cxn modelId="{A43203CB-3303-1947-A16D-EDB2A734CE0E}" type="presParOf" srcId="{278F10A9-E8E4-8B4D-9001-382FDA9998F1}" destId="{1B6A5265-5812-424C-8D1F-A161640E3CD9}" srcOrd="0" destOrd="0" presId="urn:microsoft.com/office/officeart/2005/8/layout/hierarchy1"/>
    <dgm:cxn modelId="{513ECD60-3D5A-8945-85A1-029038A74FDD}" type="presParOf" srcId="{1B6A5265-5812-424C-8D1F-A161640E3CD9}" destId="{B6FDC09A-CA0A-1B49-AA6A-59779C86BE04}" srcOrd="0" destOrd="0" presId="urn:microsoft.com/office/officeart/2005/8/layout/hierarchy1"/>
    <dgm:cxn modelId="{6EC11E64-1B98-5246-A4F3-1D30F70F8AD3}" type="presParOf" srcId="{1B6A5265-5812-424C-8D1F-A161640E3CD9}" destId="{83857DBA-ACEB-2249-B8BB-DECF8BCC0037}" srcOrd="1" destOrd="0" presId="urn:microsoft.com/office/officeart/2005/8/layout/hierarchy1"/>
    <dgm:cxn modelId="{B4B4B7E8-58B0-B54F-A67F-FFF2256565D7}" type="presParOf" srcId="{278F10A9-E8E4-8B4D-9001-382FDA9998F1}" destId="{AAD329F9-4432-A64E-9EE2-02412DF57D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2C354C-43D3-4383-A60F-39EA2F6F1858}"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0E18248E-17A6-474F-95DF-8191C68A8EBD}">
      <dgm:prSet/>
      <dgm:spPr>
        <a:xfrm>
          <a:off x="0" y="46"/>
          <a:ext cx="3621024" cy="1846823"/>
        </a:xfrm>
        <a:prstGeom prst="roundRect">
          <a:avLst/>
        </a:prstGeom>
        <a:solidFill>
          <a:srgbClr val="2683C6">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Calibri" panose="020F0502020204030204"/>
              <a:ea typeface="+mn-ea"/>
              <a:cs typeface="+mn-cs"/>
            </a:rPr>
            <a:t>Benderson Development</a:t>
          </a:r>
        </a:p>
      </dgm:t>
    </dgm:pt>
    <dgm:pt modelId="{9F37B3D4-3F8D-46C4-A970-B9F36EE5EA7E}" type="parTrans" cxnId="{2F5AA75C-F809-4136-9D88-9949241EDB7D}">
      <dgm:prSet/>
      <dgm:spPr/>
      <dgm:t>
        <a:bodyPr/>
        <a:lstStyle/>
        <a:p>
          <a:endParaRPr lang="en-US"/>
        </a:p>
      </dgm:t>
    </dgm:pt>
    <dgm:pt modelId="{DCE56F5B-B490-4B24-AFC3-DB9ED0005D2C}" type="sibTrans" cxnId="{2F5AA75C-F809-4136-9D88-9949241EDB7D}">
      <dgm:prSet/>
      <dgm:spPr/>
      <dgm:t>
        <a:bodyPr/>
        <a:lstStyle/>
        <a:p>
          <a:endParaRPr lang="en-US"/>
        </a:p>
      </dgm:t>
    </dgm:pt>
    <dgm:pt modelId="{A2E2CB76-2D48-482A-B513-339C7CFFC7BB}">
      <dgm:prSet/>
      <dgm:spPr>
        <a:xfrm rot="5400000">
          <a:off x="6100982" y="-2295230"/>
          <a:ext cx="1477458" cy="6437376"/>
        </a:xfrm>
        <a:prstGeom prst="round2SameRect">
          <a:avLst/>
        </a:prstGeom>
        <a:solidFill>
          <a:srgbClr val="2683C6">
            <a:tint val="40000"/>
            <a:alpha val="90000"/>
            <a:hueOff val="0"/>
            <a:satOff val="0"/>
            <a:lumOff val="0"/>
            <a:alphaOff val="0"/>
          </a:srgbClr>
        </a:solidFill>
        <a:ln w="15875" cap="flat" cmpd="sng" algn="ctr">
          <a:solidFill>
            <a:srgbClr val="2683C6">
              <a:tint val="40000"/>
              <a:alpha val="9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Proven track record of high-quality developments</a:t>
          </a:r>
        </a:p>
      </dgm:t>
    </dgm:pt>
    <dgm:pt modelId="{8E07CEE1-C66A-49BE-9D40-F503C5001CDD}" type="parTrans" cxnId="{8CDD9BA8-555F-4638-B416-AA823C0EA127}">
      <dgm:prSet/>
      <dgm:spPr/>
      <dgm:t>
        <a:bodyPr/>
        <a:lstStyle/>
        <a:p>
          <a:endParaRPr lang="en-US"/>
        </a:p>
      </dgm:t>
    </dgm:pt>
    <dgm:pt modelId="{0D6435D2-5BF7-475E-9D68-F5E0C5C84D66}" type="sibTrans" cxnId="{8CDD9BA8-555F-4638-B416-AA823C0EA127}">
      <dgm:prSet/>
      <dgm:spPr/>
      <dgm:t>
        <a:bodyPr/>
        <a:lstStyle/>
        <a:p>
          <a:endParaRPr lang="en-US"/>
        </a:p>
      </dgm:t>
    </dgm:pt>
    <dgm:pt modelId="{0703F654-058F-4AAF-A27A-C0B6C3BB8A68}">
      <dgm:prSet/>
      <dgm:spPr>
        <a:xfrm rot="5400000">
          <a:off x="6100982" y="-2295230"/>
          <a:ext cx="1477458" cy="6437376"/>
        </a:xfrm>
        <a:prstGeom prst="round2SameRect">
          <a:avLst/>
        </a:prstGeom>
        <a:solidFill>
          <a:srgbClr val="2683C6">
            <a:tint val="40000"/>
            <a:alpha val="90000"/>
            <a:hueOff val="0"/>
            <a:satOff val="0"/>
            <a:lumOff val="0"/>
            <a:alphaOff val="0"/>
          </a:srgbClr>
        </a:solidFill>
        <a:ln w="15875" cap="flat" cmpd="sng" algn="ctr">
          <a:solidFill>
            <a:srgbClr val="2683C6">
              <a:tint val="40000"/>
              <a:alpha val="90000"/>
              <a:hueOff val="0"/>
              <a:satOff val="0"/>
              <a:lumOff val="0"/>
              <a:alphaOff val="0"/>
            </a:srgbClr>
          </a:solidFill>
          <a:prstDash val="solid"/>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WNY company – leadership is personally invested in success of the project and Amherst</a:t>
          </a:r>
        </a:p>
      </dgm:t>
    </dgm:pt>
    <dgm:pt modelId="{0544526B-7758-4367-B127-DFA4D338CFAB}" type="parTrans" cxnId="{0D999670-DD2B-49DB-9A69-B1ABDC3CA705}">
      <dgm:prSet/>
      <dgm:spPr/>
      <dgm:t>
        <a:bodyPr/>
        <a:lstStyle/>
        <a:p>
          <a:endParaRPr lang="en-US"/>
        </a:p>
      </dgm:t>
    </dgm:pt>
    <dgm:pt modelId="{128DBB65-CD6A-4AAE-894B-C2FDDEE069F2}" type="sibTrans" cxnId="{0D999670-DD2B-49DB-9A69-B1ABDC3CA705}">
      <dgm:prSet/>
      <dgm:spPr/>
      <dgm:t>
        <a:bodyPr/>
        <a:lstStyle/>
        <a:p>
          <a:endParaRPr lang="en-US"/>
        </a:p>
      </dgm:t>
    </dgm:pt>
    <dgm:pt modelId="{30D7FB57-3F18-450C-BD82-06A8FCF70C51}">
      <dgm:prSet/>
      <dgm:spPr>
        <a:xfrm>
          <a:off x="0" y="1939210"/>
          <a:ext cx="3621024" cy="1846823"/>
        </a:xfrm>
        <a:prstGeom prst="roundRect">
          <a:avLst/>
        </a:prstGeom>
        <a:solidFill>
          <a:srgbClr val="2683C6">
            <a:hueOff val="-1331824"/>
            <a:satOff val="-586"/>
            <a:lumOff val="1569"/>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US" u="none" dirty="0">
              <a:solidFill>
                <a:sysClr val="window" lastClr="FFFFFF"/>
              </a:solidFill>
              <a:latin typeface="Calibri" panose="020F0502020204030204"/>
              <a:ea typeface="+mn-ea"/>
              <a:cs typeface="+mn-cs"/>
            </a:rPr>
            <a:t>Amherst IDA </a:t>
          </a:r>
        </a:p>
        <a:p>
          <a:pPr>
            <a:buNone/>
          </a:pPr>
          <a:r>
            <a:rPr lang="en-US" u="none" dirty="0">
              <a:solidFill>
                <a:sysClr val="window" lastClr="FFFFFF"/>
              </a:solidFill>
              <a:latin typeface="Calibri" panose="020F0502020204030204"/>
              <a:ea typeface="+mn-ea"/>
              <a:cs typeface="+mn-cs"/>
            </a:rPr>
            <a:t>Amherst Development Corporation </a:t>
          </a:r>
        </a:p>
      </dgm:t>
    </dgm:pt>
    <dgm:pt modelId="{7D27D273-F5C5-44ED-82CC-344A4EE49B51}" type="parTrans" cxnId="{DA64340B-1A0A-4986-B148-EAE06FFD0F2C}">
      <dgm:prSet/>
      <dgm:spPr/>
      <dgm:t>
        <a:bodyPr/>
        <a:lstStyle/>
        <a:p>
          <a:endParaRPr lang="en-US"/>
        </a:p>
      </dgm:t>
    </dgm:pt>
    <dgm:pt modelId="{0D5BC1F5-8358-42A9-ADF7-C7E897FF8055}" type="sibTrans" cxnId="{DA64340B-1A0A-4986-B148-EAE06FFD0F2C}">
      <dgm:prSet/>
      <dgm:spPr/>
      <dgm:t>
        <a:bodyPr/>
        <a:lstStyle/>
        <a:p>
          <a:endParaRPr lang="en-US"/>
        </a:p>
      </dgm:t>
    </dgm:pt>
    <dgm:pt modelId="{087DD05D-4591-417E-B524-18123D302024}">
      <dgm:prSet/>
      <dgm:spPr>
        <a:xfrm rot="5400000">
          <a:off x="6100982" y="-356065"/>
          <a:ext cx="1477458" cy="6437376"/>
        </a:xfrm>
        <a:prstGeom prst="round2SameRect">
          <a:avLst/>
        </a:prstGeom>
        <a:solidFill>
          <a:srgbClr val="2683C6">
            <a:tint val="40000"/>
            <a:alpha val="90000"/>
            <a:hueOff val="-1857840"/>
            <a:satOff val="3922"/>
            <a:lumOff val="404"/>
            <a:alphaOff val="0"/>
          </a:srgbClr>
        </a:solidFill>
        <a:ln w="15875" cap="flat" cmpd="sng" algn="ctr">
          <a:solidFill>
            <a:srgbClr val="2683C6">
              <a:tint val="40000"/>
              <a:alpha val="90000"/>
              <a:hueOff val="-1857840"/>
              <a:satOff val="3922"/>
              <a:lumOff val="404"/>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Unique tools in economic development toolkit</a:t>
          </a:r>
        </a:p>
      </dgm:t>
    </dgm:pt>
    <dgm:pt modelId="{915E07FE-4E5A-4A83-A2B0-0EF62257B243}" type="parTrans" cxnId="{27120C55-1EDE-41F2-ADB7-D919DAFB6C26}">
      <dgm:prSet/>
      <dgm:spPr/>
      <dgm:t>
        <a:bodyPr/>
        <a:lstStyle/>
        <a:p>
          <a:endParaRPr lang="en-US"/>
        </a:p>
      </dgm:t>
    </dgm:pt>
    <dgm:pt modelId="{D617C3FC-4D60-4E82-BEBB-397F9A466047}" type="sibTrans" cxnId="{27120C55-1EDE-41F2-ADB7-D919DAFB6C26}">
      <dgm:prSet/>
      <dgm:spPr/>
      <dgm:t>
        <a:bodyPr/>
        <a:lstStyle/>
        <a:p>
          <a:endParaRPr lang="en-US"/>
        </a:p>
      </dgm:t>
    </dgm:pt>
    <dgm:pt modelId="{771D512D-FF8C-44D4-839C-F748970B4771}">
      <dgm:prSet/>
      <dgm:spPr>
        <a:xfrm rot="5400000">
          <a:off x="6100982" y="-356065"/>
          <a:ext cx="1477458" cy="6437376"/>
        </a:xfrm>
        <a:prstGeom prst="round2SameRect">
          <a:avLst/>
        </a:prstGeom>
        <a:solidFill>
          <a:srgbClr val="2683C6">
            <a:tint val="40000"/>
            <a:alpha val="90000"/>
            <a:hueOff val="-1857840"/>
            <a:satOff val="3922"/>
            <a:lumOff val="404"/>
            <a:alphaOff val="0"/>
          </a:srgbClr>
        </a:solidFill>
        <a:ln w="15875" cap="flat" cmpd="sng" algn="ctr">
          <a:solidFill>
            <a:srgbClr val="2683C6">
              <a:tint val="40000"/>
              <a:alpha val="90000"/>
              <a:hueOff val="-1857840"/>
              <a:satOff val="3922"/>
              <a:lumOff val="404"/>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Power to establish PIF district and grant incentives to eligible projects</a:t>
          </a:r>
        </a:p>
      </dgm:t>
    </dgm:pt>
    <dgm:pt modelId="{D98B7E23-3BC1-43E7-B79E-DDEAC39BDAE2}" type="parTrans" cxnId="{BEAEF161-4AC2-4819-8B16-137C07D2A6CF}">
      <dgm:prSet/>
      <dgm:spPr/>
      <dgm:t>
        <a:bodyPr/>
        <a:lstStyle/>
        <a:p>
          <a:endParaRPr lang="en-US"/>
        </a:p>
      </dgm:t>
    </dgm:pt>
    <dgm:pt modelId="{1EE524B3-E9D4-457F-B174-E854799AEE80}" type="sibTrans" cxnId="{BEAEF161-4AC2-4819-8B16-137C07D2A6CF}">
      <dgm:prSet/>
      <dgm:spPr/>
      <dgm:t>
        <a:bodyPr/>
        <a:lstStyle/>
        <a:p>
          <a:endParaRPr lang="en-US"/>
        </a:p>
      </dgm:t>
    </dgm:pt>
    <dgm:pt modelId="{79384429-C985-A04E-9624-8C6C7528910A}" type="pres">
      <dgm:prSet presAssocID="{342C354C-43D3-4383-A60F-39EA2F6F1858}" presName="Name0" presStyleCnt="0">
        <dgm:presLayoutVars>
          <dgm:dir/>
          <dgm:animLvl val="lvl"/>
          <dgm:resizeHandles val="exact"/>
        </dgm:presLayoutVars>
      </dgm:prSet>
      <dgm:spPr/>
    </dgm:pt>
    <dgm:pt modelId="{7CB0A190-BB73-8A4F-940A-67EC870D01EC}" type="pres">
      <dgm:prSet presAssocID="{0E18248E-17A6-474F-95DF-8191C68A8EBD}" presName="linNode" presStyleCnt="0"/>
      <dgm:spPr/>
    </dgm:pt>
    <dgm:pt modelId="{721F447B-9769-FE40-B217-0F0404AF3486}" type="pres">
      <dgm:prSet presAssocID="{0E18248E-17A6-474F-95DF-8191C68A8EBD}" presName="parentText" presStyleLbl="node1" presStyleIdx="0" presStyleCnt="2">
        <dgm:presLayoutVars>
          <dgm:chMax val="1"/>
          <dgm:bulletEnabled val="1"/>
        </dgm:presLayoutVars>
      </dgm:prSet>
      <dgm:spPr/>
    </dgm:pt>
    <dgm:pt modelId="{6C1EE11D-A285-554C-94F7-D0E8C0F52910}" type="pres">
      <dgm:prSet presAssocID="{0E18248E-17A6-474F-95DF-8191C68A8EBD}" presName="descendantText" presStyleLbl="alignAccFollowNode1" presStyleIdx="0" presStyleCnt="2">
        <dgm:presLayoutVars>
          <dgm:bulletEnabled val="1"/>
        </dgm:presLayoutVars>
      </dgm:prSet>
      <dgm:spPr/>
    </dgm:pt>
    <dgm:pt modelId="{35F399E8-1730-7741-89DB-2E0FD5BA99FE}" type="pres">
      <dgm:prSet presAssocID="{DCE56F5B-B490-4B24-AFC3-DB9ED0005D2C}" presName="sp" presStyleCnt="0"/>
      <dgm:spPr/>
    </dgm:pt>
    <dgm:pt modelId="{E12CD183-5484-A54E-A0C1-E91B4D402E4D}" type="pres">
      <dgm:prSet presAssocID="{30D7FB57-3F18-450C-BD82-06A8FCF70C51}" presName="linNode" presStyleCnt="0"/>
      <dgm:spPr/>
    </dgm:pt>
    <dgm:pt modelId="{4BBB4415-EA7A-EA4D-B47D-FFF7D908C78F}" type="pres">
      <dgm:prSet presAssocID="{30D7FB57-3F18-450C-BD82-06A8FCF70C51}" presName="parentText" presStyleLbl="node1" presStyleIdx="1" presStyleCnt="2">
        <dgm:presLayoutVars>
          <dgm:chMax val="1"/>
          <dgm:bulletEnabled val="1"/>
        </dgm:presLayoutVars>
      </dgm:prSet>
      <dgm:spPr/>
    </dgm:pt>
    <dgm:pt modelId="{80F51D2C-C36F-6D4D-B1E3-EAACDFD33430}" type="pres">
      <dgm:prSet presAssocID="{30D7FB57-3F18-450C-BD82-06A8FCF70C51}" presName="descendantText" presStyleLbl="alignAccFollowNode1" presStyleIdx="1" presStyleCnt="2">
        <dgm:presLayoutVars>
          <dgm:bulletEnabled val="1"/>
        </dgm:presLayoutVars>
      </dgm:prSet>
      <dgm:spPr/>
    </dgm:pt>
  </dgm:ptLst>
  <dgm:cxnLst>
    <dgm:cxn modelId="{DA64340B-1A0A-4986-B148-EAE06FFD0F2C}" srcId="{342C354C-43D3-4383-A60F-39EA2F6F1858}" destId="{30D7FB57-3F18-450C-BD82-06A8FCF70C51}" srcOrd="1" destOrd="0" parTransId="{7D27D273-F5C5-44ED-82CC-344A4EE49B51}" sibTransId="{0D5BC1F5-8358-42A9-ADF7-C7E897FF8055}"/>
    <dgm:cxn modelId="{A9294810-770E-D849-8BA3-0709666970D5}" type="presOf" srcId="{0E18248E-17A6-474F-95DF-8191C68A8EBD}" destId="{721F447B-9769-FE40-B217-0F0404AF3486}" srcOrd="0" destOrd="0" presId="urn:microsoft.com/office/officeart/2005/8/layout/vList5"/>
    <dgm:cxn modelId="{4CE5A92E-7759-8848-8EE0-6BE3D09AA3D8}" type="presOf" srcId="{0703F654-058F-4AAF-A27A-C0B6C3BB8A68}" destId="{6C1EE11D-A285-554C-94F7-D0E8C0F52910}" srcOrd="0" destOrd="1" presId="urn:microsoft.com/office/officeart/2005/8/layout/vList5"/>
    <dgm:cxn modelId="{2F5AA75C-F809-4136-9D88-9949241EDB7D}" srcId="{342C354C-43D3-4383-A60F-39EA2F6F1858}" destId="{0E18248E-17A6-474F-95DF-8191C68A8EBD}" srcOrd="0" destOrd="0" parTransId="{9F37B3D4-3F8D-46C4-A970-B9F36EE5EA7E}" sibTransId="{DCE56F5B-B490-4B24-AFC3-DB9ED0005D2C}"/>
    <dgm:cxn modelId="{BEAEF161-4AC2-4819-8B16-137C07D2A6CF}" srcId="{30D7FB57-3F18-450C-BD82-06A8FCF70C51}" destId="{771D512D-FF8C-44D4-839C-F748970B4771}" srcOrd="1" destOrd="0" parTransId="{D98B7E23-3BC1-43E7-B79E-DDEAC39BDAE2}" sibTransId="{1EE524B3-E9D4-457F-B174-E854799AEE80}"/>
    <dgm:cxn modelId="{0D999670-DD2B-49DB-9A69-B1ABDC3CA705}" srcId="{0E18248E-17A6-474F-95DF-8191C68A8EBD}" destId="{0703F654-058F-4AAF-A27A-C0B6C3BB8A68}" srcOrd="1" destOrd="0" parTransId="{0544526B-7758-4367-B127-DFA4D338CFAB}" sibTransId="{128DBB65-CD6A-4AAE-894B-C2FDDEE069F2}"/>
    <dgm:cxn modelId="{27120C55-1EDE-41F2-ADB7-D919DAFB6C26}" srcId="{30D7FB57-3F18-450C-BD82-06A8FCF70C51}" destId="{087DD05D-4591-417E-B524-18123D302024}" srcOrd="0" destOrd="0" parTransId="{915E07FE-4E5A-4A83-A2B0-0EF62257B243}" sibTransId="{D617C3FC-4D60-4E82-BEBB-397F9A466047}"/>
    <dgm:cxn modelId="{A5CEA68B-DC03-4A49-93B5-70E9441D2800}" type="presOf" srcId="{30D7FB57-3F18-450C-BD82-06A8FCF70C51}" destId="{4BBB4415-EA7A-EA4D-B47D-FFF7D908C78F}" srcOrd="0" destOrd="0" presId="urn:microsoft.com/office/officeart/2005/8/layout/vList5"/>
    <dgm:cxn modelId="{8CDD9BA8-555F-4638-B416-AA823C0EA127}" srcId="{0E18248E-17A6-474F-95DF-8191C68A8EBD}" destId="{A2E2CB76-2D48-482A-B513-339C7CFFC7BB}" srcOrd="0" destOrd="0" parTransId="{8E07CEE1-C66A-49BE-9D40-F503C5001CDD}" sibTransId="{0D6435D2-5BF7-475E-9D68-F5E0C5C84D66}"/>
    <dgm:cxn modelId="{338351C6-CBFA-4147-A878-30C3CEE49E34}" type="presOf" srcId="{342C354C-43D3-4383-A60F-39EA2F6F1858}" destId="{79384429-C985-A04E-9624-8C6C7528910A}" srcOrd="0" destOrd="0" presId="urn:microsoft.com/office/officeart/2005/8/layout/vList5"/>
    <dgm:cxn modelId="{D1100BC7-7022-9547-85FF-14DBC940267E}" type="presOf" srcId="{771D512D-FF8C-44D4-839C-F748970B4771}" destId="{80F51D2C-C36F-6D4D-B1E3-EAACDFD33430}" srcOrd="0" destOrd="1" presId="urn:microsoft.com/office/officeart/2005/8/layout/vList5"/>
    <dgm:cxn modelId="{57FCD3CA-5BBD-8047-8CB3-3A90C4DFACBF}" type="presOf" srcId="{A2E2CB76-2D48-482A-B513-339C7CFFC7BB}" destId="{6C1EE11D-A285-554C-94F7-D0E8C0F52910}" srcOrd="0" destOrd="0" presId="urn:microsoft.com/office/officeart/2005/8/layout/vList5"/>
    <dgm:cxn modelId="{A1E639D6-49CD-6042-A588-21FEE960E0FD}" type="presOf" srcId="{087DD05D-4591-417E-B524-18123D302024}" destId="{80F51D2C-C36F-6D4D-B1E3-EAACDFD33430}" srcOrd="0" destOrd="0" presId="urn:microsoft.com/office/officeart/2005/8/layout/vList5"/>
    <dgm:cxn modelId="{80755F9B-2583-7D4C-9E90-9D13FF09B947}" type="presParOf" srcId="{79384429-C985-A04E-9624-8C6C7528910A}" destId="{7CB0A190-BB73-8A4F-940A-67EC870D01EC}" srcOrd="0" destOrd="0" presId="urn:microsoft.com/office/officeart/2005/8/layout/vList5"/>
    <dgm:cxn modelId="{362D20E5-695C-1B46-A06A-0B88CC3804A3}" type="presParOf" srcId="{7CB0A190-BB73-8A4F-940A-67EC870D01EC}" destId="{721F447B-9769-FE40-B217-0F0404AF3486}" srcOrd="0" destOrd="0" presId="urn:microsoft.com/office/officeart/2005/8/layout/vList5"/>
    <dgm:cxn modelId="{B43BFB1B-B70D-1C4E-8CB0-73D4FD4BEF3C}" type="presParOf" srcId="{7CB0A190-BB73-8A4F-940A-67EC870D01EC}" destId="{6C1EE11D-A285-554C-94F7-D0E8C0F52910}" srcOrd="1" destOrd="0" presId="urn:microsoft.com/office/officeart/2005/8/layout/vList5"/>
    <dgm:cxn modelId="{0DA5C6ED-C5FA-A34C-8B4C-9A7CBAB3473C}" type="presParOf" srcId="{79384429-C985-A04E-9624-8C6C7528910A}" destId="{35F399E8-1730-7741-89DB-2E0FD5BA99FE}" srcOrd="1" destOrd="0" presId="urn:microsoft.com/office/officeart/2005/8/layout/vList5"/>
    <dgm:cxn modelId="{64E4779C-4233-F949-B87C-F1F0F9B54EE6}" type="presParOf" srcId="{79384429-C985-A04E-9624-8C6C7528910A}" destId="{E12CD183-5484-A54E-A0C1-E91B4D402E4D}" srcOrd="2" destOrd="0" presId="urn:microsoft.com/office/officeart/2005/8/layout/vList5"/>
    <dgm:cxn modelId="{E6B7F379-9D48-534A-8E3F-0F02B1ACA109}" type="presParOf" srcId="{E12CD183-5484-A54E-A0C1-E91B4D402E4D}" destId="{4BBB4415-EA7A-EA4D-B47D-FFF7D908C78F}" srcOrd="0" destOrd="0" presId="urn:microsoft.com/office/officeart/2005/8/layout/vList5"/>
    <dgm:cxn modelId="{D77D84DA-9336-474B-BC5D-EB12C170E31B}" type="presParOf" srcId="{E12CD183-5484-A54E-A0C1-E91B4D402E4D}" destId="{80F51D2C-C36F-6D4D-B1E3-EAACDFD334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2C354C-43D3-4383-A60F-39EA2F6F1858}"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0E18248E-17A6-474F-95DF-8191C68A8EBD}">
      <dgm:prSet/>
      <dgm:spPr/>
      <dgm:t>
        <a:bodyPr/>
        <a:lstStyle/>
        <a:p>
          <a:r>
            <a:rPr lang="en-US" dirty="0"/>
            <a:t>Sweet Home Central School District</a:t>
          </a:r>
        </a:p>
      </dgm:t>
    </dgm:pt>
    <dgm:pt modelId="{9F37B3D4-3F8D-46C4-A970-B9F36EE5EA7E}" type="parTrans" cxnId="{2F5AA75C-F809-4136-9D88-9949241EDB7D}">
      <dgm:prSet/>
      <dgm:spPr/>
      <dgm:t>
        <a:bodyPr/>
        <a:lstStyle/>
        <a:p>
          <a:endParaRPr lang="en-US"/>
        </a:p>
      </dgm:t>
    </dgm:pt>
    <dgm:pt modelId="{DCE56F5B-B490-4B24-AFC3-DB9ED0005D2C}" type="sibTrans" cxnId="{2F5AA75C-F809-4136-9D88-9949241EDB7D}">
      <dgm:prSet/>
      <dgm:spPr/>
      <dgm:t>
        <a:bodyPr/>
        <a:lstStyle/>
        <a:p>
          <a:endParaRPr lang="en-US"/>
        </a:p>
      </dgm:t>
    </dgm:pt>
    <dgm:pt modelId="{A2E2CB76-2D48-482A-B513-339C7CFFC7BB}">
      <dgm:prSet custT="1"/>
      <dgm:spPr/>
      <dgm:t>
        <a:bodyPr/>
        <a:lstStyle/>
        <a:p>
          <a:r>
            <a:rPr lang="en-US" sz="2300" dirty="0">
              <a:solidFill>
                <a:schemeClr val="tx2"/>
              </a:solidFill>
              <a:latin typeface="+mj-lt"/>
            </a:rPr>
            <a:t>Partner in PIF district</a:t>
          </a:r>
        </a:p>
      </dgm:t>
    </dgm:pt>
    <dgm:pt modelId="{8E07CEE1-C66A-49BE-9D40-F503C5001CDD}" type="parTrans" cxnId="{8CDD9BA8-555F-4638-B416-AA823C0EA127}">
      <dgm:prSet/>
      <dgm:spPr/>
      <dgm:t>
        <a:bodyPr/>
        <a:lstStyle/>
        <a:p>
          <a:endParaRPr lang="en-US"/>
        </a:p>
      </dgm:t>
    </dgm:pt>
    <dgm:pt modelId="{0D6435D2-5BF7-475E-9D68-F5E0C5C84D66}" type="sibTrans" cxnId="{8CDD9BA8-555F-4638-B416-AA823C0EA127}">
      <dgm:prSet/>
      <dgm:spPr/>
      <dgm:t>
        <a:bodyPr/>
        <a:lstStyle/>
        <a:p>
          <a:endParaRPr lang="en-US"/>
        </a:p>
      </dgm:t>
    </dgm:pt>
    <dgm:pt modelId="{0703F654-058F-4AAF-A27A-C0B6C3BB8A68}">
      <dgm:prSet custT="1"/>
      <dgm:spPr/>
      <dgm:t>
        <a:bodyPr/>
        <a:lstStyle/>
        <a:p>
          <a:r>
            <a:rPr lang="en-US" sz="2300" dirty="0">
              <a:solidFill>
                <a:schemeClr val="tx2"/>
              </a:solidFill>
              <a:latin typeface="+mj-lt"/>
            </a:rPr>
            <a:t>School District Office/Activities Onsite</a:t>
          </a:r>
        </a:p>
      </dgm:t>
    </dgm:pt>
    <dgm:pt modelId="{0544526B-7758-4367-B127-DFA4D338CFAB}" type="parTrans" cxnId="{0D999670-DD2B-49DB-9A69-B1ABDC3CA705}">
      <dgm:prSet/>
      <dgm:spPr/>
      <dgm:t>
        <a:bodyPr/>
        <a:lstStyle/>
        <a:p>
          <a:endParaRPr lang="en-US"/>
        </a:p>
      </dgm:t>
    </dgm:pt>
    <dgm:pt modelId="{128DBB65-CD6A-4AAE-894B-C2FDDEE069F2}" type="sibTrans" cxnId="{0D999670-DD2B-49DB-9A69-B1ABDC3CA705}">
      <dgm:prSet/>
      <dgm:spPr/>
      <dgm:t>
        <a:bodyPr/>
        <a:lstStyle/>
        <a:p>
          <a:endParaRPr lang="en-US"/>
        </a:p>
      </dgm:t>
    </dgm:pt>
    <dgm:pt modelId="{79384429-C985-A04E-9624-8C6C7528910A}" type="pres">
      <dgm:prSet presAssocID="{342C354C-43D3-4383-A60F-39EA2F6F1858}" presName="Name0" presStyleCnt="0">
        <dgm:presLayoutVars>
          <dgm:dir/>
          <dgm:animLvl val="lvl"/>
          <dgm:resizeHandles val="exact"/>
        </dgm:presLayoutVars>
      </dgm:prSet>
      <dgm:spPr/>
    </dgm:pt>
    <dgm:pt modelId="{7CB0A190-BB73-8A4F-940A-67EC870D01EC}" type="pres">
      <dgm:prSet presAssocID="{0E18248E-17A6-474F-95DF-8191C68A8EBD}" presName="linNode" presStyleCnt="0"/>
      <dgm:spPr/>
    </dgm:pt>
    <dgm:pt modelId="{721F447B-9769-FE40-B217-0F0404AF3486}" type="pres">
      <dgm:prSet presAssocID="{0E18248E-17A6-474F-95DF-8191C68A8EBD}" presName="parentText" presStyleLbl="node1" presStyleIdx="0" presStyleCnt="1">
        <dgm:presLayoutVars>
          <dgm:chMax val="1"/>
          <dgm:bulletEnabled val="1"/>
        </dgm:presLayoutVars>
      </dgm:prSet>
      <dgm:spPr/>
    </dgm:pt>
    <dgm:pt modelId="{6C1EE11D-A285-554C-94F7-D0E8C0F52910}" type="pres">
      <dgm:prSet presAssocID="{0E18248E-17A6-474F-95DF-8191C68A8EBD}" presName="descendantText" presStyleLbl="alignAccFollowNode1" presStyleIdx="0" presStyleCnt="1">
        <dgm:presLayoutVars>
          <dgm:bulletEnabled val="1"/>
        </dgm:presLayoutVars>
      </dgm:prSet>
      <dgm:spPr/>
    </dgm:pt>
  </dgm:ptLst>
  <dgm:cxnLst>
    <dgm:cxn modelId="{A9294810-770E-D849-8BA3-0709666970D5}" type="presOf" srcId="{0E18248E-17A6-474F-95DF-8191C68A8EBD}" destId="{721F447B-9769-FE40-B217-0F0404AF3486}" srcOrd="0" destOrd="0" presId="urn:microsoft.com/office/officeart/2005/8/layout/vList5"/>
    <dgm:cxn modelId="{4CE5A92E-7759-8848-8EE0-6BE3D09AA3D8}" type="presOf" srcId="{0703F654-058F-4AAF-A27A-C0B6C3BB8A68}" destId="{6C1EE11D-A285-554C-94F7-D0E8C0F52910}" srcOrd="0" destOrd="1" presId="urn:microsoft.com/office/officeart/2005/8/layout/vList5"/>
    <dgm:cxn modelId="{2F5AA75C-F809-4136-9D88-9949241EDB7D}" srcId="{342C354C-43D3-4383-A60F-39EA2F6F1858}" destId="{0E18248E-17A6-474F-95DF-8191C68A8EBD}" srcOrd="0" destOrd="0" parTransId="{9F37B3D4-3F8D-46C4-A970-B9F36EE5EA7E}" sibTransId="{DCE56F5B-B490-4B24-AFC3-DB9ED0005D2C}"/>
    <dgm:cxn modelId="{0D999670-DD2B-49DB-9A69-B1ABDC3CA705}" srcId="{0E18248E-17A6-474F-95DF-8191C68A8EBD}" destId="{0703F654-058F-4AAF-A27A-C0B6C3BB8A68}" srcOrd="1" destOrd="0" parTransId="{0544526B-7758-4367-B127-DFA4D338CFAB}" sibTransId="{128DBB65-CD6A-4AAE-894B-C2FDDEE069F2}"/>
    <dgm:cxn modelId="{8CDD9BA8-555F-4638-B416-AA823C0EA127}" srcId="{0E18248E-17A6-474F-95DF-8191C68A8EBD}" destId="{A2E2CB76-2D48-482A-B513-339C7CFFC7BB}" srcOrd="0" destOrd="0" parTransId="{8E07CEE1-C66A-49BE-9D40-F503C5001CDD}" sibTransId="{0D6435D2-5BF7-475E-9D68-F5E0C5C84D66}"/>
    <dgm:cxn modelId="{338351C6-CBFA-4147-A878-30C3CEE49E34}" type="presOf" srcId="{342C354C-43D3-4383-A60F-39EA2F6F1858}" destId="{79384429-C985-A04E-9624-8C6C7528910A}" srcOrd="0" destOrd="0" presId="urn:microsoft.com/office/officeart/2005/8/layout/vList5"/>
    <dgm:cxn modelId="{57FCD3CA-5BBD-8047-8CB3-3A90C4DFACBF}" type="presOf" srcId="{A2E2CB76-2D48-482A-B513-339C7CFFC7BB}" destId="{6C1EE11D-A285-554C-94F7-D0E8C0F52910}" srcOrd="0" destOrd="0" presId="urn:microsoft.com/office/officeart/2005/8/layout/vList5"/>
    <dgm:cxn modelId="{80755F9B-2583-7D4C-9E90-9D13FF09B947}" type="presParOf" srcId="{79384429-C985-A04E-9624-8C6C7528910A}" destId="{7CB0A190-BB73-8A4F-940A-67EC870D01EC}" srcOrd="0" destOrd="0" presId="urn:microsoft.com/office/officeart/2005/8/layout/vList5"/>
    <dgm:cxn modelId="{362D20E5-695C-1B46-A06A-0B88CC3804A3}" type="presParOf" srcId="{7CB0A190-BB73-8A4F-940A-67EC870D01EC}" destId="{721F447B-9769-FE40-B217-0F0404AF3486}" srcOrd="0" destOrd="0" presId="urn:microsoft.com/office/officeart/2005/8/layout/vList5"/>
    <dgm:cxn modelId="{B43BFB1B-B70D-1C4E-8CB0-73D4FD4BEF3C}" type="presParOf" srcId="{7CB0A190-BB73-8A4F-940A-67EC870D01EC}" destId="{6C1EE11D-A285-554C-94F7-D0E8C0F52910}"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D4EC3-38E4-1043-853C-DF73AF704FAE}">
      <dsp:nvSpPr>
        <dsp:cNvPr id="0" name=""/>
        <dsp:cNvSpPr/>
      </dsp:nvSpPr>
      <dsp:spPr>
        <a:xfrm>
          <a:off x="2946" y="375225"/>
          <a:ext cx="2337792" cy="3272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844550">
            <a:lnSpc>
              <a:spcPct val="90000"/>
            </a:lnSpc>
            <a:spcBef>
              <a:spcPct val="0"/>
            </a:spcBef>
            <a:spcAft>
              <a:spcPct val="35000"/>
            </a:spcAft>
            <a:buNone/>
          </a:pPr>
          <a:r>
            <a:rPr lang="en-US" sz="1900" kern="1200" dirty="0"/>
            <a:t>Remove barriers to redevelopment – </a:t>
          </a:r>
          <a:r>
            <a:rPr lang="en-US" sz="1800" kern="1200" dirty="0"/>
            <a:t>Eminent Domain, Rezoning, GEIS</a:t>
          </a:r>
        </a:p>
      </dsp:txBody>
      <dsp:txXfrm>
        <a:off x="2946" y="1618930"/>
        <a:ext cx="2337792" cy="1963745"/>
      </dsp:txXfrm>
    </dsp:sp>
    <dsp:sp modelId="{70B9B022-5DAA-1447-B7D7-6DEA40497B85}">
      <dsp:nvSpPr>
        <dsp:cNvPr id="0" name=""/>
        <dsp:cNvSpPr/>
      </dsp:nvSpPr>
      <dsp:spPr>
        <a:xfrm>
          <a:off x="680906" y="702516"/>
          <a:ext cx="981872" cy="98187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24698" y="846308"/>
        <a:ext cx="694288" cy="694288"/>
      </dsp:txXfrm>
    </dsp:sp>
    <dsp:sp modelId="{626BD54A-3645-1146-B0CB-E426C959D1C8}">
      <dsp:nvSpPr>
        <dsp:cNvPr id="0" name=""/>
        <dsp:cNvSpPr/>
      </dsp:nvSpPr>
      <dsp:spPr>
        <a:xfrm>
          <a:off x="2946" y="3648062"/>
          <a:ext cx="233779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C7CE5-E678-034A-8082-01475D7CF309}">
      <dsp:nvSpPr>
        <dsp:cNvPr id="0" name=""/>
        <dsp:cNvSpPr/>
      </dsp:nvSpPr>
      <dsp:spPr>
        <a:xfrm>
          <a:off x="2574518" y="375225"/>
          <a:ext cx="2337792" cy="3272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889000">
            <a:lnSpc>
              <a:spcPct val="90000"/>
            </a:lnSpc>
            <a:spcBef>
              <a:spcPct val="0"/>
            </a:spcBef>
            <a:spcAft>
              <a:spcPct val="35000"/>
            </a:spcAft>
            <a:buNone/>
          </a:pPr>
          <a:r>
            <a:rPr lang="en-US" sz="2000" kern="1200" dirty="0"/>
            <a:t>Direct revitalization of site</a:t>
          </a:r>
        </a:p>
      </dsp:txBody>
      <dsp:txXfrm>
        <a:off x="2574518" y="1618930"/>
        <a:ext cx="2337792" cy="1963745"/>
      </dsp:txXfrm>
    </dsp:sp>
    <dsp:sp modelId="{53E0D40B-367A-3148-8603-709F8E1C2EF6}">
      <dsp:nvSpPr>
        <dsp:cNvPr id="0" name=""/>
        <dsp:cNvSpPr/>
      </dsp:nvSpPr>
      <dsp:spPr>
        <a:xfrm>
          <a:off x="3252477" y="702516"/>
          <a:ext cx="981872" cy="98187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396269" y="846308"/>
        <a:ext cx="694288" cy="694288"/>
      </dsp:txXfrm>
    </dsp:sp>
    <dsp:sp modelId="{A48781E8-4A97-274D-8A7D-D51398337B4F}">
      <dsp:nvSpPr>
        <dsp:cNvPr id="0" name=""/>
        <dsp:cNvSpPr/>
      </dsp:nvSpPr>
      <dsp:spPr>
        <a:xfrm>
          <a:off x="2574518" y="3648062"/>
          <a:ext cx="233779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8B939-4105-454A-9557-BDC18D3688A0}">
      <dsp:nvSpPr>
        <dsp:cNvPr id="0" name=""/>
        <dsp:cNvSpPr/>
      </dsp:nvSpPr>
      <dsp:spPr>
        <a:xfrm>
          <a:off x="5146089" y="375225"/>
          <a:ext cx="2337792" cy="3272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889000">
            <a:lnSpc>
              <a:spcPct val="90000"/>
            </a:lnSpc>
            <a:spcBef>
              <a:spcPct val="0"/>
            </a:spcBef>
            <a:spcAft>
              <a:spcPct val="35000"/>
            </a:spcAft>
            <a:buNone/>
          </a:pPr>
          <a:r>
            <a:rPr lang="en-US" sz="2000" kern="1200" dirty="0"/>
            <a:t>Restore tax base and provide return on Town’s investment</a:t>
          </a:r>
        </a:p>
      </dsp:txBody>
      <dsp:txXfrm>
        <a:off x="5146089" y="1618930"/>
        <a:ext cx="2337792" cy="1963745"/>
      </dsp:txXfrm>
    </dsp:sp>
    <dsp:sp modelId="{00C95B83-4891-2A45-8897-765812A7A13E}">
      <dsp:nvSpPr>
        <dsp:cNvPr id="0" name=""/>
        <dsp:cNvSpPr/>
      </dsp:nvSpPr>
      <dsp:spPr>
        <a:xfrm>
          <a:off x="5824049" y="702516"/>
          <a:ext cx="981872" cy="98187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967841" y="846308"/>
        <a:ext cx="694288" cy="694288"/>
      </dsp:txXfrm>
    </dsp:sp>
    <dsp:sp modelId="{9898BE06-786B-8D48-8895-FF649B7CE8B0}">
      <dsp:nvSpPr>
        <dsp:cNvPr id="0" name=""/>
        <dsp:cNvSpPr/>
      </dsp:nvSpPr>
      <dsp:spPr>
        <a:xfrm>
          <a:off x="5146089" y="3648062"/>
          <a:ext cx="233779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31C9C-776C-E74C-A66D-BD4C92E186CF}">
      <dsp:nvSpPr>
        <dsp:cNvPr id="0" name=""/>
        <dsp:cNvSpPr/>
      </dsp:nvSpPr>
      <dsp:spPr>
        <a:xfrm>
          <a:off x="7717661" y="375225"/>
          <a:ext cx="2337792" cy="3272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889000">
            <a:lnSpc>
              <a:spcPct val="90000"/>
            </a:lnSpc>
            <a:spcBef>
              <a:spcPct val="0"/>
            </a:spcBef>
            <a:spcAft>
              <a:spcPct val="35000"/>
            </a:spcAft>
            <a:buNone/>
          </a:pPr>
          <a:r>
            <a:rPr lang="en-US" sz="2000" kern="1200"/>
            <a:t>Attract redevelopment and reinvestment</a:t>
          </a:r>
        </a:p>
      </dsp:txBody>
      <dsp:txXfrm>
        <a:off x="7717661" y="1618930"/>
        <a:ext cx="2337792" cy="1963745"/>
      </dsp:txXfrm>
    </dsp:sp>
    <dsp:sp modelId="{3B4E544F-AC72-8040-B486-C73EB41292E8}">
      <dsp:nvSpPr>
        <dsp:cNvPr id="0" name=""/>
        <dsp:cNvSpPr/>
      </dsp:nvSpPr>
      <dsp:spPr>
        <a:xfrm>
          <a:off x="8395620" y="702516"/>
          <a:ext cx="981872" cy="98187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539412" y="846308"/>
        <a:ext cx="694288" cy="694288"/>
      </dsp:txXfrm>
    </dsp:sp>
    <dsp:sp modelId="{45BECCDE-C64D-FD45-A566-27C911A8FF46}">
      <dsp:nvSpPr>
        <dsp:cNvPr id="0" name=""/>
        <dsp:cNvSpPr/>
      </dsp:nvSpPr>
      <dsp:spPr>
        <a:xfrm>
          <a:off x="7717661" y="3648062"/>
          <a:ext cx="233779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B2DB8-6311-4292-96A3-EDC222C2A2CE}">
      <dsp:nvSpPr>
        <dsp:cNvPr id="0" name=""/>
        <dsp:cNvSpPr/>
      </dsp:nvSpPr>
      <dsp:spPr>
        <a:xfrm>
          <a:off x="1700930" y="5842"/>
          <a:ext cx="881244" cy="8812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03C05-9568-429A-8DF9-95C59E2489B6}">
      <dsp:nvSpPr>
        <dsp:cNvPr id="0" name=""/>
        <dsp:cNvSpPr/>
      </dsp:nvSpPr>
      <dsp:spPr>
        <a:xfrm>
          <a:off x="1885991" y="190904"/>
          <a:ext cx="511121" cy="5111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E0D3F-E489-429B-997D-F5F304422645}">
      <dsp:nvSpPr>
        <dsp:cNvPr id="0" name=""/>
        <dsp:cNvSpPr/>
      </dsp:nvSpPr>
      <dsp:spPr>
        <a:xfrm>
          <a:off x="2771012" y="5842"/>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Long-term, phased redevelopment of site (20+ years)</a:t>
          </a:r>
        </a:p>
      </dsp:txBody>
      <dsp:txXfrm>
        <a:off x="2771012" y="5842"/>
        <a:ext cx="2077217" cy="881244"/>
      </dsp:txXfrm>
    </dsp:sp>
    <dsp:sp modelId="{65D92501-4905-4590-BA71-AF5994FBE981}">
      <dsp:nvSpPr>
        <dsp:cNvPr id="0" name=""/>
        <dsp:cNvSpPr/>
      </dsp:nvSpPr>
      <dsp:spPr>
        <a:xfrm>
          <a:off x="5210169" y="5842"/>
          <a:ext cx="881244" cy="8812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F7406-06EB-4ED3-BE8A-A29179F3B938}">
      <dsp:nvSpPr>
        <dsp:cNvPr id="0" name=""/>
        <dsp:cNvSpPr/>
      </dsp:nvSpPr>
      <dsp:spPr>
        <a:xfrm>
          <a:off x="5395230" y="190904"/>
          <a:ext cx="511121" cy="5111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2129F-8388-4361-8D91-05521AB83DF7}">
      <dsp:nvSpPr>
        <dsp:cNvPr id="0" name=""/>
        <dsp:cNvSpPr/>
      </dsp:nvSpPr>
      <dsp:spPr>
        <a:xfrm>
          <a:off x="6280251" y="5842"/>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Integrated mix of land uses</a:t>
          </a:r>
        </a:p>
      </dsp:txBody>
      <dsp:txXfrm>
        <a:off x="6280251" y="5842"/>
        <a:ext cx="2077217" cy="881244"/>
      </dsp:txXfrm>
    </dsp:sp>
    <dsp:sp modelId="{C05A847F-83B2-4F2E-A46A-D7DF016CB30F}">
      <dsp:nvSpPr>
        <dsp:cNvPr id="0" name=""/>
        <dsp:cNvSpPr/>
      </dsp:nvSpPr>
      <dsp:spPr>
        <a:xfrm>
          <a:off x="1700930" y="1571058"/>
          <a:ext cx="881244" cy="8812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B6649-3D70-434F-A151-8A26D0753AD4}">
      <dsp:nvSpPr>
        <dsp:cNvPr id="0" name=""/>
        <dsp:cNvSpPr/>
      </dsp:nvSpPr>
      <dsp:spPr>
        <a:xfrm>
          <a:off x="1885991" y="1756119"/>
          <a:ext cx="511121" cy="5111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D9052-67C6-4D69-AE60-627060D347C9}">
      <dsp:nvSpPr>
        <dsp:cNvPr id="0" name=""/>
        <dsp:cNvSpPr/>
      </dsp:nvSpPr>
      <dsp:spPr>
        <a:xfrm>
          <a:off x="2771012" y="1571058"/>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Variety of housing options to address varied needs of Amherst residents</a:t>
          </a:r>
        </a:p>
      </dsp:txBody>
      <dsp:txXfrm>
        <a:off x="2771012" y="1571058"/>
        <a:ext cx="2077217" cy="881244"/>
      </dsp:txXfrm>
    </dsp:sp>
    <dsp:sp modelId="{E88B4355-9D30-483E-9C0B-7D58F9059A7B}">
      <dsp:nvSpPr>
        <dsp:cNvPr id="0" name=""/>
        <dsp:cNvSpPr/>
      </dsp:nvSpPr>
      <dsp:spPr>
        <a:xfrm>
          <a:off x="5210169" y="1571058"/>
          <a:ext cx="881244" cy="8812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85EB4-598C-4F6F-8754-461FB9347415}">
      <dsp:nvSpPr>
        <dsp:cNvPr id="0" name=""/>
        <dsp:cNvSpPr/>
      </dsp:nvSpPr>
      <dsp:spPr>
        <a:xfrm>
          <a:off x="5395230" y="1756119"/>
          <a:ext cx="511121" cy="5111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4EF00-A551-4E24-9DCE-4E4F5C77F07D}">
      <dsp:nvSpPr>
        <dsp:cNvPr id="0" name=""/>
        <dsp:cNvSpPr/>
      </dsp:nvSpPr>
      <dsp:spPr>
        <a:xfrm>
          <a:off x="6280251" y="1571058"/>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New roads to create block street pattern</a:t>
          </a:r>
        </a:p>
      </dsp:txBody>
      <dsp:txXfrm>
        <a:off x="6280251" y="1571058"/>
        <a:ext cx="2077217" cy="881244"/>
      </dsp:txXfrm>
    </dsp:sp>
    <dsp:sp modelId="{29B41574-6529-4F47-8E9C-72EEC7392F48}">
      <dsp:nvSpPr>
        <dsp:cNvPr id="0" name=""/>
        <dsp:cNvSpPr/>
      </dsp:nvSpPr>
      <dsp:spPr>
        <a:xfrm>
          <a:off x="1700930" y="3136273"/>
          <a:ext cx="881244" cy="8812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11ED5-46E8-4DD3-8F55-2AA553C37165}">
      <dsp:nvSpPr>
        <dsp:cNvPr id="0" name=""/>
        <dsp:cNvSpPr/>
      </dsp:nvSpPr>
      <dsp:spPr>
        <a:xfrm>
          <a:off x="1885991" y="3321334"/>
          <a:ext cx="511121" cy="5111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6EE7B-10D9-4C5B-94C4-B27205675DD4}">
      <dsp:nvSpPr>
        <dsp:cNvPr id="0" name=""/>
        <dsp:cNvSpPr/>
      </dsp:nvSpPr>
      <dsp:spPr>
        <a:xfrm>
          <a:off x="2771012" y="3136273"/>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Greenspace</a:t>
          </a:r>
        </a:p>
      </dsp:txBody>
      <dsp:txXfrm>
        <a:off x="2771012" y="3136273"/>
        <a:ext cx="2077217" cy="881244"/>
      </dsp:txXfrm>
    </dsp:sp>
    <dsp:sp modelId="{E4521F8A-2B1C-42C1-BAB5-9D5CADB48E96}">
      <dsp:nvSpPr>
        <dsp:cNvPr id="0" name=""/>
        <dsp:cNvSpPr/>
      </dsp:nvSpPr>
      <dsp:spPr>
        <a:xfrm>
          <a:off x="5210169" y="3136273"/>
          <a:ext cx="881244" cy="8812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DCF37-060B-429B-BFBD-883210B67FDC}">
      <dsp:nvSpPr>
        <dsp:cNvPr id="0" name=""/>
        <dsp:cNvSpPr/>
      </dsp:nvSpPr>
      <dsp:spPr>
        <a:xfrm>
          <a:off x="5395230" y="3321334"/>
          <a:ext cx="511121" cy="5111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C036E-CBFF-47BC-9E4F-2CF360C95120}">
      <dsp:nvSpPr>
        <dsp:cNvPr id="0" name=""/>
        <dsp:cNvSpPr/>
      </dsp:nvSpPr>
      <dsp:spPr>
        <a:xfrm>
          <a:off x="6280251" y="3136273"/>
          <a:ext cx="2077217" cy="88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Community center</a:t>
          </a:r>
        </a:p>
      </dsp:txBody>
      <dsp:txXfrm>
        <a:off x="6280251" y="3136273"/>
        <a:ext cx="2077217" cy="881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278B6-C8E9-3E4C-96EC-3448B00E6D07}">
      <dsp:nvSpPr>
        <dsp:cNvPr id="0" name=""/>
        <dsp:cNvSpPr/>
      </dsp:nvSpPr>
      <dsp:spPr>
        <a:xfrm>
          <a:off x="2946" y="1113970"/>
          <a:ext cx="2104012" cy="1336048"/>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51DAD18-73E9-9242-B856-173EB8399646}">
      <dsp:nvSpPr>
        <dsp:cNvPr id="0" name=""/>
        <dsp:cNvSpPr/>
      </dsp:nvSpPr>
      <dsp:spPr>
        <a:xfrm>
          <a:off x="236726" y="1336061"/>
          <a:ext cx="2104012" cy="1336048"/>
        </a:xfrm>
        <a:prstGeom prst="roundRect">
          <a:avLst>
            <a:gd name="adj" fmla="val 10000"/>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Text" lastClr="000000">
                  <a:hueOff val="0"/>
                  <a:satOff val="0"/>
                  <a:lumOff val="0"/>
                  <a:alphaOff val="0"/>
                </a:sysClr>
              </a:solidFill>
              <a:latin typeface="Calibri" panose="020F0502020204030204"/>
              <a:ea typeface="+mn-ea"/>
              <a:cs typeface="+mn-cs"/>
            </a:rPr>
            <a:t>Power of Eminent Domain</a:t>
          </a:r>
        </a:p>
      </dsp:txBody>
      <dsp:txXfrm>
        <a:off x="275858" y="1375193"/>
        <a:ext cx="2025748" cy="1257784"/>
      </dsp:txXfrm>
    </dsp:sp>
    <dsp:sp modelId="{F1DD307D-E5E8-314B-B74B-4E3A5CDCF008}">
      <dsp:nvSpPr>
        <dsp:cNvPr id="0" name=""/>
        <dsp:cNvSpPr/>
      </dsp:nvSpPr>
      <dsp:spPr>
        <a:xfrm>
          <a:off x="2574518" y="1113970"/>
          <a:ext cx="2104012" cy="1336048"/>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0625849-89E5-D94A-BF3A-ADB3897BE518}">
      <dsp:nvSpPr>
        <dsp:cNvPr id="0" name=""/>
        <dsp:cNvSpPr/>
      </dsp:nvSpPr>
      <dsp:spPr>
        <a:xfrm>
          <a:off x="2808297" y="1336061"/>
          <a:ext cx="2104012" cy="1336048"/>
        </a:xfrm>
        <a:prstGeom prst="roundRect">
          <a:avLst>
            <a:gd name="adj" fmla="val 10000"/>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Text" lastClr="000000">
                  <a:hueOff val="0"/>
                  <a:satOff val="0"/>
                  <a:lumOff val="0"/>
                  <a:alphaOff val="0"/>
                </a:sysClr>
              </a:solidFill>
              <a:latin typeface="Calibri" panose="020F0502020204030204"/>
              <a:ea typeface="+mn-ea"/>
              <a:cs typeface="+mn-cs"/>
            </a:rPr>
            <a:t>Public Infrastructure</a:t>
          </a:r>
        </a:p>
      </dsp:txBody>
      <dsp:txXfrm>
        <a:off x="2847429" y="1375193"/>
        <a:ext cx="2025748" cy="1257784"/>
      </dsp:txXfrm>
    </dsp:sp>
    <dsp:sp modelId="{80B81D1B-FAEF-304C-B552-5A99451819B2}">
      <dsp:nvSpPr>
        <dsp:cNvPr id="0" name=""/>
        <dsp:cNvSpPr/>
      </dsp:nvSpPr>
      <dsp:spPr>
        <a:xfrm>
          <a:off x="5146089" y="1113970"/>
          <a:ext cx="2104012" cy="1336048"/>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2686600B-9120-BA4E-8D17-683FD969A381}">
      <dsp:nvSpPr>
        <dsp:cNvPr id="0" name=""/>
        <dsp:cNvSpPr/>
      </dsp:nvSpPr>
      <dsp:spPr>
        <a:xfrm>
          <a:off x="5379868" y="1336061"/>
          <a:ext cx="2104012" cy="1336048"/>
        </a:xfrm>
        <a:prstGeom prst="roundRect">
          <a:avLst>
            <a:gd name="adj" fmla="val 10000"/>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Text" lastClr="000000">
                  <a:hueOff val="0"/>
                  <a:satOff val="0"/>
                  <a:lumOff val="0"/>
                  <a:alphaOff val="0"/>
                </a:sysClr>
              </a:solidFill>
              <a:latin typeface="Calibri" panose="020F0502020204030204"/>
              <a:ea typeface="+mn-ea"/>
              <a:cs typeface="+mn-cs"/>
            </a:rPr>
            <a:t>Planning and Zoning</a:t>
          </a:r>
        </a:p>
      </dsp:txBody>
      <dsp:txXfrm>
        <a:off x="5419000" y="1375193"/>
        <a:ext cx="2025748" cy="1257784"/>
      </dsp:txXfrm>
    </dsp:sp>
    <dsp:sp modelId="{B6FDC09A-CA0A-1B49-AA6A-59779C86BE04}">
      <dsp:nvSpPr>
        <dsp:cNvPr id="0" name=""/>
        <dsp:cNvSpPr/>
      </dsp:nvSpPr>
      <dsp:spPr>
        <a:xfrm>
          <a:off x="7717661" y="1113970"/>
          <a:ext cx="2104012" cy="1336048"/>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83857DBA-ACEB-2249-B8BB-DECF8BCC0037}">
      <dsp:nvSpPr>
        <dsp:cNvPr id="0" name=""/>
        <dsp:cNvSpPr/>
      </dsp:nvSpPr>
      <dsp:spPr>
        <a:xfrm>
          <a:off x="7951440" y="1336061"/>
          <a:ext cx="2104012" cy="1336048"/>
        </a:xfrm>
        <a:prstGeom prst="roundRect">
          <a:avLst>
            <a:gd name="adj" fmla="val 10000"/>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hueOff val="0"/>
                  <a:satOff val="0"/>
                  <a:lumOff val="0"/>
                  <a:alphaOff val="0"/>
                </a:sysClr>
              </a:solidFill>
              <a:latin typeface="Calibri" panose="020F0502020204030204"/>
              <a:ea typeface="+mn-ea"/>
              <a:cs typeface="+mn-cs"/>
            </a:rPr>
            <a:t>Partnership with NYS ($31M West Side Interceptor Grant) </a:t>
          </a:r>
        </a:p>
      </dsp:txBody>
      <dsp:txXfrm>
        <a:off x="7990572" y="1375193"/>
        <a:ext cx="2025748" cy="1257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EE11D-A285-554C-94F7-D0E8C0F52910}">
      <dsp:nvSpPr>
        <dsp:cNvPr id="0" name=""/>
        <dsp:cNvSpPr/>
      </dsp:nvSpPr>
      <dsp:spPr>
        <a:xfrm rot="5400000">
          <a:off x="6100982" y="-2295230"/>
          <a:ext cx="1477458" cy="6437376"/>
        </a:xfrm>
        <a:prstGeom prst="round2SameRect">
          <a:avLst/>
        </a:prstGeom>
        <a:solidFill>
          <a:srgbClr val="2683C6">
            <a:tint val="40000"/>
            <a:alpha val="90000"/>
            <a:hueOff val="0"/>
            <a:satOff val="0"/>
            <a:lumOff val="0"/>
            <a:alphaOff val="0"/>
          </a:srgbClr>
        </a:solidFill>
        <a:ln w="15875" cap="flat" cmpd="sng" algn="ctr">
          <a:solidFill>
            <a:srgbClr val="2683C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solidFill>
                <a:sysClr val="windowText" lastClr="000000">
                  <a:hueOff val="0"/>
                  <a:satOff val="0"/>
                  <a:lumOff val="0"/>
                  <a:alphaOff val="0"/>
                </a:sysClr>
              </a:solidFill>
              <a:latin typeface="Calibri" panose="020F0502020204030204"/>
              <a:ea typeface="+mn-ea"/>
              <a:cs typeface="+mn-cs"/>
            </a:rPr>
            <a:t>Proven track record of high-quality developments</a:t>
          </a:r>
        </a:p>
        <a:p>
          <a:pPr marL="228600" lvl="1" indent="-228600" algn="l" defTabSz="1022350">
            <a:lnSpc>
              <a:spcPct val="90000"/>
            </a:lnSpc>
            <a:spcBef>
              <a:spcPct val="0"/>
            </a:spcBef>
            <a:spcAft>
              <a:spcPct val="15000"/>
            </a:spcAft>
            <a:buChar char="•"/>
          </a:pPr>
          <a:r>
            <a:rPr lang="en-US" sz="2300" kern="1200">
              <a:solidFill>
                <a:sysClr val="windowText" lastClr="000000">
                  <a:hueOff val="0"/>
                  <a:satOff val="0"/>
                  <a:lumOff val="0"/>
                  <a:alphaOff val="0"/>
                </a:sysClr>
              </a:solidFill>
              <a:latin typeface="Calibri" panose="020F0502020204030204"/>
              <a:ea typeface="+mn-ea"/>
              <a:cs typeface="+mn-cs"/>
            </a:rPr>
            <a:t>WNY company – leadership is personally invested in success of the project and Amherst</a:t>
          </a:r>
        </a:p>
      </dsp:txBody>
      <dsp:txXfrm rot="-5400000">
        <a:off x="3621023" y="256853"/>
        <a:ext cx="6365252" cy="1333210"/>
      </dsp:txXfrm>
    </dsp:sp>
    <dsp:sp modelId="{721F447B-9769-FE40-B217-0F0404AF3486}">
      <dsp:nvSpPr>
        <dsp:cNvPr id="0" name=""/>
        <dsp:cNvSpPr/>
      </dsp:nvSpPr>
      <dsp:spPr>
        <a:xfrm>
          <a:off x="0" y="46"/>
          <a:ext cx="3621024" cy="1846823"/>
        </a:xfrm>
        <a:prstGeom prst="roundRect">
          <a:avLst/>
        </a:prstGeom>
        <a:solidFill>
          <a:srgbClr val="2683C6">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solidFill>
                <a:sysClr val="window" lastClr="FFFFFF"/>
              </a:solidFill>
              <a:latin typeface="Calibri" panose="020F0502020204030204"/>
              <a:ea typeface="+mn-ea"/>
              <a:cs typeface="+mn-cs"/>
            </a:rPr>
            <a:t>Benderson Development</a:t>
          </a:r>
        </a:p>
      </dsp:txBody>
      <dsp:txXfrm>
        <a:off x="90154" y="90200"/>
        <a:ext cx="3440716" cy="1666515"/>
      </dsp:txXfrm>
    </dsp:sp>
    <dsp:sp modelId="{80F51D2C-C36F-6D4D-B1E3-EAACDFD33430}">
      <dsp:nvSpPr>
        <dsp:cNvPr id="0" name=""/>
        <dsp:cNvSpPr/>
      </dsp:nvSpPr>
      <dsp:spPr>
        <a:xfrm rot="5400000">
          <a:off x="6100982" y="-356065"/>
          <a:ext cx="1477458" cy="6437376"/>
        </a:xfrm>
        <a:prstGeom prst="round2SameRect">
          <a:avLst/>
        </a:prstGeom>
        <a:solidFill>
          <a:srgbClr val="2683C6">
            <a:tint val="40000"/>
            <a:alpha val="90000"/>
            <a:hueOff val="-1857840"/>
            <a:satOff val="3922"/>
            <a:lumOff val="404"/>
            <a:alphaOff val="0"/>
          </a:srgbClr>
        </a:solidFill>
        <a:ln w="15875" cap="flat" cmpd="sng" algn="ctr">
          <a:solidFill>
            <a:srgbClr val="2683C6">
              <a:tint val="40000"/>
              <a:alpha val="90000"/>
              <a:hueOff val="-1857840"/>
              <a:satOff val="3922"/>
              <a:lumOff val="404"/>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solidFill>
                <a:sysClr val="windowText" lastClr="000000">
                  <a:hueOff val="0"/>
                  <a:satOff val="0"/>
                  <a:lumOff val="0"/>
                  <a:alphaOff val="0"/>
                </a:sysClr>
              </a:solidFill>
              <a:latin typeface="Calibri" panose="020F0502020204030204"/>
              <a:ea typeface="+mn-ea"/>
              <a:cs typeface="+mn-cs"/>
            </a:rPr>
            <a:t>Unique tools in economic development toolkit</a:t>
          </a:r>
        </a:p>
        <a:p>
          <a:pPr marL="228600" lvl="1" indent="-228600" algn="l" defTabSz="1022350">
            <a:lnSpc>
              <a:spcPct val="90000"/>
            </a:lnSpc>
            <a:spcBef>
              <a:spcPct val="0"/>
            </a:spcBef>
            <a:spcAft>
              <a:spcPct val="15000"/>
            </a:spcAft>
            <a:buChar char="•"/>
          </a:pPr>
          <a:r>
            <a:rPr lang="en-US" sz="2300" kern="1200" dirty="0">
              <a:solidFill>
                <a:sysClr val="windowText" lastClr="000000">
                  <a:hueOff val="0"/>
                  <a:satOff val="0"/>
                  <a:lumOff val="0"/>
                  <a:alphaOff val="0"/>
                </a:sysClr>
              </a:solidFill>
              <a:latin typeface="Calibri" panose="020F0502020204030204"/>
              <a:ea typeface="+mn-ea"/>
              <a:cs typeface="+mn-cs"/>
            </a:rPr>
            <a:t>Power to establish PIF district and grant incentives to eligible projects</a:t>
          </a:r>
        </a:p>
      </dsp:txBody>
      <dsp:txXfrm rot="-5400000">
        <a:off x="3621023" y="2196018"/>
        <a:ext cx="6365252" cy="1333210"/>
      </dsp:txXfrm>
    </dsp:sp>
    <dsp:sp modelId="{4BBB4415-EA7A-EA4D-B47D-FFF7D908C78F}">
      <dsp:nvSpPr>
        <dsp:cNvPr id="0" name=""/>
        <dsp:cNvSpPr/>
      </dsp:nvSpPr>
      <dsp:spPr>
        <a:xfrm>
          <a:off x="0" y="1939210"/>
          <a:ext cx="3621024" cy="1846823"/>
        </a:xfrm>
        <a:prstGeom prst="roundRect">
          <a:avLst/>
        </a:prstGeom>
        <a:solidFill>
          <a:srgbClr val="2683C6">
            <a:hueOff val="-1331824"/>
            <a:satOff val="-586"/>
            <a:lumOff val="1569"/>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u="none" kern="1200" dirty="0">
              <a:solidFill>
                <a:sysClr val="window" lastClr="FFFFFF"/>
              </a:solidFill>
              <a:latin typeface="Calibri" panose="020F0502020204030204"/>
              <a:ea typeface="+mn-ea"/>
              <a:cs typeface="+mn-cs"/>
            </a:rPr>
            <a:t>Amherst IDA </a:t>
          </a:r>
        </a:p>
        <a:p>
          <a:pPr marL="0" lvl="0" indent="0" algn="ctr" defTabSz="1200150">
            <a:lnSpc>
              <a:spcPct val="90000"/>
            </a:lnSpc>
            <a:spcBef>
              <a:spcPct val="0"/>
            </a:spcBef>
            <a:spcAft>
              <a:spcPct val="35000"/>
            </a:spcAft>
            <a:buNone/>
          </a:pPr>
          <a:r>
            <a:rPr lang="en-US" sz="2700" u="none" kern="1200" dirty="0">
              <a:solidFill>
                <a:sysClr val="window" lastClr="FFFFFF"/>
              </a:solidFill>
              <a:latin typeface="Calibri" panose="020F0502020204030204"/>
              <a:ea typeface="+mn-ea"/>
              <a:cs typeface="+mn-cs"/>
            </a:rPr>
            <a:t>Amherst Development Corporation </a:t>
          </a:r>
        </a:p>
      </dsp:txBody>
      <dsp:txXfrm>
        <a:off x="90154" y="2029364"/>
        <a:ext cx="3440716" cy="16665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EE11D-A285-554C-94F7-D0E8C0F52910}">
      <dsp:nvSpPr>
        <dsp:cNvPr id="0" name=""/>
        <dsp:cNvSpPr/>
      </dsp:nvSpPr>
      <dsp:spPr>
        <a:xfrm rot="5400000">
          <a:off x="6250808" y="-2482558"/>
          <a:ext cx="1177807" cy="643737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solidFill>
                <a:schemeClr val="tx2"/>
              </a:solidFill>
              <a:latin typeface="+mj-lt"/>
            </a:rPr>
            <a:t>Partner in PIF district</a:t>
          </a:r>
        </a:p>
        <a:p>
          <a:pPr marL="228600" lvl="1" indent="-228600" algn="l" defTabSz="1022350">
            <a:lnSpc>
              <a:spcPct val="90000"/>
            </a:lnSpc>
            <a:spcBef>
              <a:spcPct val="0"/>
            </a:spcBef>
            <a:spcAft>
              <a:spcPct val="15000"/>
            </a:spcAft>
            <a:buChar char="•"/>
          </a:pPr>
          <a:r>
            <a:rPr lang="en-US" sz="2300" kern="1200" dirty="0">
              <a:solidFill>
                <a:schemeClr val="tx2"/>
              </a:solidFill>
              <a:latin typeface="+mj-lt"/>
            </a:rPr>
            <a:t>School District Office/Activities Onsite</a:t>
          </a:r>
        </a:p>
      </dsp:txBody>
      <dsp:txXfrm rot="-5400000">
        <a:off x="3621024" y="204722"/>
        <a:ext cx="6379880" cy="1062815"/>
      </dsp:txXfrm>
    </dsp:sp>
    <dsp:sp modelId="{721F447B-9769-FE40-B217-0F0404AF3486}">
      <dsp:nvSpPr>
        <dsp:cNvPr id="0" name=""/>
        <dsp:cNvSpPr/>
      </dsp:nvSpPr>
      <dsp:spPr>
        <a:xfrm>
          <a:off x="0" y="0"/>
          <a:ext cx="3621024" cy="14722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Sweet Home Central School District</a:t>
          </a:r>
        </a:p>
      </dsp:txBody>
      <dsp:txXfrm>
        <a:off x="71870" y="71870"/>
        <a:ext cx="3477284" cy="132851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E2F3DF-3D0E-43A7-9708-D2F207545898}" type="datetimeFigureOut">
              <a:rPr lang="en-US" smtClean="0"/>
              <a:t>6/30/2026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714FDA-A402-4EBC-9F62-B5FA253A9B85}" type="slidenum">
              <a:rPr lang="en-US" smtClean="0"/>
              <a:t>‹#›</a:t>
            </a:fld>
            <a:endParaRPr lang="en-US"/>
          </a:p>
        </p:txBody>
      </p:sp>
    </p:spTree>
    <p:extLst>
      <p:ext uri="{BB962C8B-B14F-4D97-AF65-F5344CB8AC3E}">
        <p14:creationId xmlns:p14="http://schemas.microsoft.com/office/powerpoint/2010/main" val="1129078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xfrm>
            <a:off x="406400" y="696913"/>
            <a:ext cx="6197600" cy="3486150"/>
          </a:xfrm>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pPr defTabSz="932590"/>
            <a:r>
              <a:rPr dirty="0"/>
              <a:t>Larger BCD still retains a strong retail draw…</a:t>
            </a:r>
          </a:p>
          <a:p>
            <a:endParaRPr dirty="0"/>
          </a:p>
          <a:p>
            <a:r>
              <a:rPr dirty="0"/>
              <a:t>With the second highest density in all of WNY, the Boulevard District lies halfway between UB’s North and South Campuses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xfrm>
            <a:off x="406400" y="696913"/>
            <a:ext cx="6197600" cy="3486150"/>
          </a:xfrm>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r>
              <a:rPr dirty="0"/>
              <a:t>The Mall has gone through many transformations, the most dramatic lies ahead….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714FDA-A402-4EBC-9F62-B5FA253A9B85}" type="slidenum">
              <a:rPr lang="en-US" smtClean="0"/>
              <a:t>9</a:t>
            </a:fld>
            <a:endParaRPr lang="en-US"/>
          </a:p>
        </p:txBody>
      </p:sp>
    </p:spTree>
    <p:extLst>
      <p:ext uri="{BB962C8B-B14F-4D97-AF65-F5344CB8AC3E}">
        <p14:creationId xmlns:p14="http://schemas.microsoft.com/office/powerpoint/2010/main" val="130463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714FDA-A402-4EBC-9F62-B5FA253A9B85}" type="slidenum">
              <a:rPr lang="en-US" smtClean="0"/>
              <a:t>11</a:t>
            </a:fld>
            <a:endParaRPr lang="en-US"/>
          </a:p>
        </p:txBody>
      </p:sp>
    </p:spTree>
    <p:extLst>
      <p:ext uri="{BB962C8B-B14F-4D97-AF65-F5344CB8AC3E}">
        <p14:creationId xmlns:p14="http://schemas.microsoft.com/office/powerpoint/2010/main" val="419738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714FDA-A402-4EBC-9F62-B5FA253A9B85}" type="slidenum">
              <a:rPr lang="en-US" smtClean="0"/>
              <a:t>12</a:t>
            </a:fld>
            <a:endParaRPr lang="en-US"/>
          </a:p>
        </p:txBody>
      </p:sp>
    </p:spTree>
    <p:extLst>
      <p:ext uri="{BB962C8B-B14F-4D97-AF65-F5344CB8AC3E}">
        <p14:creationId xmlns:p14="http://schemas.microsoft.com/office/powerpoint/2010/main" val="71812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1015402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2" name="Picture Placeholder 7"/>
          <p:cNvSpPr>
            <a:spLocks noGrp="1"/>
          </p:cNvSpPr>
          <p:nvPr>
            <p:ph type="pic" idx="21"/>
          </p:nvPr>
        </p:nvSpPr>
        <p:spPr>
          <a:xfrm>
            <a:off x="0" y="0"/>
            <a:ext cx="12192000" cy="6858000"/>
          </a:xfrm>
          <a:prstGeom prst="rect">
            <a:avLst/>
          </a:prstGeom>
        </p:spPr>
        <p:txBody>
          <a:bodyPr lIns="91439" rIns="91439">
            <a:noAutofit/>
          </a:bodyPr>
          <a:lstStyle/>
          <a:p>
            <a:endParaRPr/>
          </a:p>
        </p:txBody>
      </p:sp>
      <p:sp>
        <p:nvSpPr>
          <p:cNvPr id="93"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147266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100" name="Picture Placeholder 6"/>
          <p:cNvSpPr>
            <a:spLocks noGrp="1"/>
          </p:cNvSpPr>
          <p:nvPr>
            <p:ph type="pic" idx="21"/>
          </p:nvPr>
        </p:nvSpPr>
        <p:spPr>
          <a:xfrm>
            <a:off x="6337301" y="0"/>
            <a:ext cx="5854701" cy="6858000"/>
          </a:xfrm>
          <a:prstGeom prst="rect">
            <a:avLst/>
          </a:prstGeom>
        </p:spPr>
        <p:txBody>
          <a:bodyPr lIns="91439" rIns="91439">
            <a:noAutofit/>
          </a:bodyPr>
          <a:lstStyle/>
          <a:p>
            <a:endParaRPr/>
          </a:p>
        </p:txBody>
      </p:sp>
      <p:sp>
        <p:nvSpPr>
          <p:cNvPr id="101"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627438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4_Custom Layout">
    <p:spTree>
      <p:nvGrpSpPr>
        <p:cNvPr id="1" name=""/>
        <p:cNvGrpSpPr/>
        <p:nvPr/>
      </p:nvGrpSpPr>
      <p:grpSpPr>
        <a:xfrm>
          <a:off x="0" y="0"/>
          <a:ext cx="0" cy="0"/>
          <a:chOff x="0" y="0"/>
          <a:chExt cx="0" cy="0"/>
        </a:xfrm>
      </p:grpSpPr>
      <p:sp>
        <p:nvSpPr>
          <p:cNvPr id="108" name="Picture Placeholder 3"/>
          <p:cNvSpPr>
            <a:spLocks noGrp="1"/>
          </p:cNvSpPr>
          <p:nvPr>
            <p:ph type="pic" sz="quarter" idx="21"/>
          </p:nvPr>
        </p:nvSpPr>
        <p:spPr>
          <a:xfrm>
            <a:off x="5326615" y="2571749"/>
            <a:ext cx="2588565" cy="4286252"/>
          </a:xfrm>
          <a:prstGeom prst="rect">
            <a:avLst/>
          </a:prstGeom>
        </p:spPr>
        <p:txBody>
          <a:bodyPr lIns="91439" rIns="91439">
            <a:noAutofit/>
          </a:bodyPr>
          <a:lstStyle/>
          <a:p>
            <a:endParaRPr/>
          </a:p>
        </p:txBody>
      </p:sp>
      <p:sp>
        <p:nvSpPr>
          <p:cNvPr id="109" name="Picture Placeholder 3"/>
          <p:cNvSpPr>
            <a:spLocks noGrp="1"/>
          </p:cNvSpPr>
          <p:nvPr>
            <p:ph type="pic" sz="quarter" idx="22"/>
          </p:nvPr>
        </p:nvSpPr>
        <p:spPr>
          <a:xfrm>
            <a:off x="2663307" y="3649433"/>
            <a:ext cx="2588565" cy="3208568"/>
          </a:xfrm>
          <a:prstGeom prst="rect">
            <a:avLst/>
          </a:prstGeom>
        </p:spPr>
        <p:txBody>
          <a:bodyPr lIns="91439" rIns="91439">
            <a:noAutofit/>
          </a:bodyPr>
          <a:lstStyle/>
          <a:p>
            <a:endParaRPr/>
          </a:p>
        </p:txBody>
      </p:sp>
      <p:sp>
        <p:nvSpPr>
          <p:cNvPr id="110" name="Picture Placeholder 3"/>
          <p:cNvSpPr>
            <a:spLocks noGrp="1"/>
          </p:cNvSpPr>
          <p:nvPr>
            <p:ph type="pic" sz="quarter" idx="23"/>
          </p:nvPr>
        </p:nvSpPr>
        <p:spPr>
          <a:xfrm>
            <a:off x="1" y="4555668"/>
            <a:ext cx="2588565" cy="2302332"/>
          </a:xfrm>
          <a:prstGeom prst="rect">
            <a:avLst/>
          </a:prstGeom>
        </p:spPr>
        <p:txBody>
          <a:bodyPr lIns="91439" rIns="91439">
            <a:noAutofit/>
          </a:bodyPr>
          <a:lstStyle/>
          <a:p>
            <a:endParaRPr/>
          </a:p>
        </p:txBody>
      </p:sp>
      <p:sp>
        <p:nvSpPr>
          <p:cNvPr id="111" name="Picture Placeholder 3"/>
          <p:cNvSpPr>
            <a:spLocks noGrp="1"/>
          </p:cNvSpPr>
          <p:nvPr>
            <p:ph type="pic" sz="quarter" idx="24"/>
          </p:nvPr>
        </p:nvSpPr>
        <p:spPr>
          <a:xfrm>
            <a:off x="5326615" y="0"/>
            <a:ext cx="2588565" cy="2498272"/>
          </a:xfrm>
          <a:prstGeom prst="rect">
            <a:avLst/>
          </a:prstGeom>
        </p:spPr>
        <p:txBody>
          <a:bodyPr lIns="91439" rIns="91439">
            <a:noAutofit/>
          </a:bodyPr>
          <a:lstStyle/>
          <a:p>
            <a:endParaRPr/>
          </a:p>
        </p:txBody>
      </p:sp>
      <p:sp>
        <p:nvSpPr>
          <p:cNvPr id="112" name="Picture Placeholder 3"/>
          <p:cNvSpPr>
            <a:spLocks noGrp="1"/>
          </p:cNvSpPr>
          <p:nvPr>
            <p:ph type="pic" sz="quarter" idx="25"/>
          </p:nvPr>
        </p:nvSpPr>
        <p:spPr>
          <a:xfrm>
            <a:off x="2663307" y="-2"/>
            <a:ext cx="2588565" cy="3575958"/>
          </a:xfrm>
          <a:prstGeom prst="rect">
            <a:avLst/>
          </a:prstGeom>
        </p:spPr>
        <p:txBody>
          <a:bodyPr lIns="91439" rIns="91439">
            <a:noAutofit/>
          </a:bodyPr>
          <a:lstStyle/>
          <a:p>
            <a:endParaRPr/>
          </a:p>
        </p:txBody>
      </p:sp>
      <p:sp>
        <p:nvSpPr>
          <p:cNvPr id="113" name="Picture Placeholder 3"/>
          <p:cNvSpPr>
            <a:spLocks noGrp="1"/>
          </p:cNvSpPr>
          <p:nvPr>
            <p:ph type="pic" sz="quarter" idx="26"/>
          </p:nvPr>
        </p:nvSpPr>
        <p:spPr>
          <a:xfrm>
            <a:off x="1" y="-2"/>
            <a:ext cx="2588565" cy="4482195"/>
          </a:xfrm>
          <a:prstGeom prst="rect">
            <a:avLst/>
          </a:prstGeom>
        </p:spPr>
        <p:txBody>
          <a:bodyPr lIns="91439" rIns="91439">
            <a:noAutofit/>
          </a:bodyPr>
          <a:lstStyle/>
          <a:p>
            <a:endParaRPr/>
          </a:p>
        </p:txBody>
      </p:sp>
      <p:sp>
        <p:nvSpPr>
          <p:cNvPr id="11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196266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21" name="Rectangle 3"/>
          <p:cNvSpPr/>
          <p:nvPr/>
        </p:nvSpPr>
        <p:spPr>
          <a:xfrm flipH="1">
            <a:off x="481014" y="415926"/>
            <a:ext cx="669926" cy="669926"/>
          </a:xfrm>
          <a:prstGeom prst="rect">
            <a:avLst/>
          </a:prstGeom>
          <a:solidFill>
            <a:srgbClr val="FFC72C"/>
          </a:solidFill>
          <a:ln w="12700">
            <a:miter lim="400000"/>
          </a:ln>
          <a:effectLst>
            <a:outerShdw blurRad="50800" dist="50800" dir="5400000" rotWithShape="0">
              <a:srgbClr val="FFFFFF">
                <a:alpha val="10000"/>
              </a:srgbClr>
            </a:outerShdw>
          </a:effectLst>
        </p:spPr>
        <p:txBody>
          <a:bodyPr lIns="45719" rIns="45719" anchor="ctr"/>
          <a:lstStyle/>
          <a:p>
            <a:pPr algn="ctr">
              <a:lnSpc>
                <a:spcPct val="100000"/>
              </a:lnSpc>
              <a:spcBef>
                <a:spcPts val="0"/>
              </a:spcBef>
              <a:defRPr sz="1400">
                <a:solidFill>
                  <a:srgbClr val="FAA837"/>
                </a:solidFill>
                <a:latin typeface="+mj-lt"/>
                <a:ea typeface="+mj-ea"/>
                <a:cs typeface="+mj-cs"/>
                <a:sym typeface="Calibri"/>
              </a:defRPr>
            </a:pPr>
            <a:endParaRPr/>
          </a:p>
        </p:txBody>
      </p:sp>
      <p:sp>
        <p:nvSpPr>
          <p:cNvPr id="122" name="Body Level One…"/>
          <p:cNvSpPr txBox="1">
            <a:spLocks noGrp="1"/>
          </p:cNvSpPr>
          <p:nvPr>
            <p:ph type="body" sz="quarter" idx="1"/>
          </p:nvPr>
        </p:nvSpPr>
        <p:spPr>
          <a:xfrm>
            <a:off x="1288572" y="416026"/>
            <a:ext cx="5382707" cy="765492"/>
          </a:xfrm>
          <a:prstGeom prst="rect">
            <a:avLst/>
          </a:prstGeom>
        </p:spPr>
        <p:txBody>
          <a:bodyPr anchor="ctr"/>
          <a:lstStyle>
            <a:lvl1pPr marL="0" indent="0">
              <a:lnSpc>
                <a:spcPts val="3600"/>
              </a:lnSpc>
              <a:spcBef>
                <a:spcPts val="0"/>
              </a:spcBef>
              <a:buSzTx/>
              <a:buFontTx/>
              <a:buNone/>
              <a:defRPr sz="3600" b="1" cap="all">
                <a:latin typeface="Franklin Gothic Demi Cond"/>
                <a:ea typeface="Franklin Gothic Demi Cond"/>
                <a:cs typeface="Franklin Gothic Demi Cond"/>
                <a:sym typeface="Franklin Gothic Demi Cond"/>
              </a:defRPr>
            </a:lvl1pPr>
            <a:lvl2pPr marL="0" indent="457189">
              <a:lnSpc>
                <a:spcPts val="3600"/>
              </a:lnSpc>
              <a:spcBef>
                <a:spcPts val="0"/>
              </a:spcBef>
              <a:buSzTx/>
              <a:buFontTx/>
              <a:buNone/>
              <a:defRPr sz="3600" b="1" cap="all">
                <a:latin typeface="Franklin Gothic Demi Cond"/>
                <a:ea typeface="Franklin Gothic Demi Cond"/>
                <a:cs typeface="Franklin Gothic Demi Cond"/>
                <a:sym typeface="Franklin Gothic Demi Cond"/>
              </a:defRPr>
            </a:lvl2pPr>
            <a:lvl3pPr marL="0" indent="914377">
              <a:lnSpc>
                <a:spcPts val="3600"/>
              </a:lnSpc>
              <a:spcBef>
                <a:spcPts val="0"/>
              </a:spcBef>
              <a:buSzTx/>
              <a:buFontTx/>
              <a:buNone/>
              <a:defRPr sz="3600" b="1" cap="all">
                <a:latin typeface="Franklin Gothic Demi Cond"/>
                <a:ea typeface="Franklin Gothic Demi Cond"/>
                <a:cs typeface="Franklin Gothic Demi Cond"/>
                <a:sym typeface="Franklin Gothic Demi Cond"/>
              </a:defRPr>
            </a:lvl3pPr>
            <a:lvl4pPr marL="0" indent="1371565">
              <a:lnSpc>
                <a:spcPts val="3600"/>
              </a:lnSpc>
              <a:spcBef>
                <a:spcPts val="0"/>
              </a:spcBef>
              <a:buSzTx/>
              <a:buFontTx/>
              <a:buNone/>
              <a:defRPr sz="3600" b="1" cap="all">
                <a:latin typeface="Franklin Gothic Demi Cond"/>
                <a:ea typeface="Franklin Gothic Demi Cond"/>
                <a:cs typeface="Franklin Gothic Demi Cond"/>
                <a:sym typeface="Franklin Gothic Demi Cond"/>
              </a:defRPr>
            </a:lvl4pPr>
            <a:lvl5pPr marL="0" indent="1828754">
              <a:lnSpc>
                <a:spcPts val="3600"/>
              </a:lnSpc>
              <a:spcBef>
                <a:spcPts val="0"/>
              </a:spcBef>
              <a:buSzTx/>
              <a:buFontTx/>
              <a:buNone/>
              <a:defRPr sz="3600" b="1" cap="all">
                <a:latin typeface="Franklin Gothic Demi Cond"/>
                <a:ea typeface="Franklin Gothic Demi Cond"/>
                <a:cs typeface="Franklin Gothic Demi Cond"/>
                <a:sym typeface="Franklin Gothic Demi Cond"/>
              </a:defRPr>
            </a:lvl5p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9002888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032549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73_Custom Layout">
    <p:spTree>
      <p:nvGrpSpPr>
        <p:cNvPr id="1" name=""/>
        <p:cNvGrpSpPr/>
        <p:nvPr/>
      </p:nvGrpSpPr>
      <p:grpSpPr>
        <a:xfrm>
          <a:off x="0" y="0"/>
          <a:ext cx="0" cy="0"/>
          <a:chOff x="0" y="0"/>
          <a:chExt cx="0" cy="0"/>
        </a:xfrm>
      </p:grpSpPr>
      <p:sp>
        <p:nvSpPr>
          <p:cNvPr id="137" name="Body Level One…"/>
          <p:cNvSpPr txBox="1">
            <a:spLocks noGrp="1"/>
          </p:cNvSpPr>
          <p:nvPr>
            <p:ph type="body" sz="quarter" idx="1"/>
          </p:nvPr>
        </p:nvSpPr>
        <p:spPr>
          <a:xfrm>
            <a:off x="648757" y="1620310"/>
            <a:ext cx="4856996" cy="2528360"/>
          </a:xfrm>
          <a:prstGeom prst="rect">
            <a:avLst/>
          </a:prstGeom>
        </p:spPr>
        <p:txBody>
          <a:bodyPr/>
          <a:lstStyle>
            <a:lvl1pPr marL="0" indent="0">
              <a:buSzTx/>
              <a:buFontTx/>
              <a:buNone/>
              <a:defRPr sz="4000">
                <a:latin typeface="Calibri Light"/>
                <a:ea typeface="Calibri Light"/>
                <a:cs typeface="Calibri Light"/>
                <a:sym typeface="Calibri Light"/>
              </a:defRPr>
            </a:lvl1pPr>
            <a:lvl2pPr marL="838200" indent="-381000">
              <a:buFontTx/>
              <a:defRPr sz="4000">
                <a:latin typeface="Calibri Light"/>
                <a:ea typeface="Calibri Light"/>
                <a:cs typeface="Calibri Light"/>
                <a:sym typeface="Calibri Light"/>
              </a:defRPr>
            </a:lvl2pPr>
            <a:lvl3pPr marL="1371600" indent="-457200">
              <a:buFontTx/>
              <a:defRPr sz="4000">
                <a:latin typeface="Calibri Light"/>
                <a:ea typeface="Calibri Light"/>
                <a:cs typeface="Calibri Light"/>
                <a:sym typeface="Calibri Light"/>
              </a:defRPr>
            </a:lvl3pPr>
            <a:lvl4pPr marL="1879600" indent="-508000">
              <a:buFontTx/>
              <a:defRPr sz="4000">
                <a:latin typeface="Calibri Light"/>
                <a:ea typeface="Calibri Light"/>
                <a:cs typeface="Calibri Light"/>
                <a:sym typeface="Calibri Light"/>
              </a:defRPr>
            </a:lvl4pPr>
            <a:lvl5pPr marL="2336800" indent="-508000">
              <a:buFontTx/>
              <a:defRPr sz="4000">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
        <p:nvSpPr>
          <p:cNvPr id="138" name="Picture Placeholder 10"/>
          <p:cNvSpPr>
            <a:spLocks noGrp="1"/>
          </p:cNvSpPr>
          <p:nvPr>
            <p:ph type="pic" sz="quarter" idx="21"/>
          </p:nvPr>
        </p:nvSpPr>
        <p:spPr>
          <a:xfrm>
            <a:off x="6105677" y="0"/>
            <a:ext cx="6086324" cy="2286001"/>
          </a:xfrm>
          <a:prstGeom prst="rect">
            <a:avLst/>
          </a:prstGeom>
        </p:spPr>
        <p:txBody>
          <a:bodyPr lIns="91439" rIns="91439">
            <a:noAutofit/>
          </a:bodyPr>
          <a:lstStyle/>
          <a:p>
            <a:endParaRPr/>
          </a:p>
        </p:txBody>
      </p:sp>
      <p:sp>
        <p:nvSpPr>
          <p:cNvPr id="139" name="Picture Placeholder 13"/>
          <p:cNvSpPr>
            <a:spLocks noGrp="1"/>
          </p:cNvSpPr>
          <p:nvPr>
            <p:ph type="pic" sz="quarter" idx="22"/>
          </p:nvPr>
        </p:nvSpPr>
        <p:spPr>
          <a:xfrm>
            <a:off x="6105677" y="2286000"/>
            <a:ext cx="6086324" cy="2286001"/>
          </a:xfrm>
          <a:prstGeom prst="rect">
            <a:avLst/>
          </a:prstGeom>
        </p:spPr>
        <p:txBody>
          <a:bodyPr lIns="91439" rIns="91439">
            <a:noAutofit/>
          </a:bodyPr>
          <a:lstStyle/>
          <a:p>
            <a:endParaRPr/>
          </a:p>
        </p:txBody>
      </p:sp>
      <p:sp>
        <p:nvSpPr>
          <p:cNvPr id="140" name="Picture Placeholder 16"/>
          <p:cNvSpPr>
            <a:spLocks noGrp="1"/>
          </p:cNvSpPr>
          <p:nvPr>
            <p:ph type="pic" sz="quarter" idx="23"/>
          </p:nvPr>
        </p:nvSpPr>
        <p:spPr>
          <a:xfrm>
            <a:off x="6105675" y="4571998"/>
            <a:ext cx="6086324" cy="2286001"/>
          </a:xfrm>
          <a:prstGeom prst="rect">
            <a:avLst/>
          </a:prstGeom>
        </p:spPr>
        <p:txBody>
          <a:bodyPr lIns="91439" rIns="91439">
            <a:noAutofit/>
          </a:bodyPr>
          <a:lstStyle/>
          <a:p>
            <a:endParaRPr/>
          </a:p>
        </p:txBody>
      </p:sp>
      <p:sp>
        <p:nvSpPr>
          <p:cNvPr id="141"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6514233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 Column Text">
    <p:spTree>
      <p:nvGrpSpPr>
        <p:cNvPr id="1" name=""/>
        <p:cNvGrpSpPr/>
        <p:nvPr/>
      </p:nvGrpSpPr>
      <p:grpSpPr>
        <a:xfrm>
          <a:off x="0" y="0"/>
          <a:ext cx="0" cy="0"/>
          <a:chOff x="0" y="0"/>
          <a:chExt cx="0" cy="0"/>
        </a:xfrm>
      </p:grpSpPr>
      <p:sp>
        <p:nvSpPr>
          <p:cNvPr id="148" name="Body Level One…"/>
          <p:cNvSpPr txBox="1">
            <a:spLocks noGrp="1"/>
          </p:cNvSpPr>
          <p:nvPr>
            <p:ph type="body" sz="quarter" idx="1" hasCustomPrompt="1"/>
          </p:nvPr>
        </p:nvSpPr>
        <p:spPr>
          <a:xfrm>
            <a:off x="566929" y="2185420"/>
            <a:ext cx="4179754" cy="3511410"/>
          </a:xfrm>
          <a:prstGeom prst="rect">
            <a:avLst/>
          </a:prstGeom>
        </p:spPr>
        <p:txBody>
          <a:bodyPr/>
          <a:lstStyle>
            <a:lvl1pPr marL="0" indent="0">
              <a:lnSpc>
                <a:spcPts val="1900"/>
              </a:lnSpc>
              <a:buSzTx/>
              <a:buFontTx/>
              <a:buNone/>
              <a:defRPr sz="1300" spc="-37">
                <a:latin typeface="Arial"/>
                <a:ea typeface="Arial"/>
                <a:cs typeface="Arial"/>
                <a:sym typeface="Arial"/>
              </a:defRPr>
            </a:lvl1pPr>
            <a:lvl2pPr marL="0" indent="342882">
              <a:lnSpc>
                <a:spcPts val="1900"/>
              </a:lnSpc>
              <a:buSzTx/>
              <a:buFontTx/>
              <a:buNone/>
              <a:defRPr sz="1300" spc="-37">
                <a:latin typeface="Arial"/>
                <a:ea typeface="Arial"/>
                <a:cs typeface="Arial"/>
                <a:sym typeface="Arial"/>
              </a:defRPr>
            </a:lvl2pPr>
            <a:lvl3pPr marL="0" indent="685765">
              <a:lnSpc>
                <a:spcPts val="1900"/>
              </a:lnSpc>
              <a:buSzTx/>
              <a:buFontTx/>
              <a:buNone/>
              <a:defRPr sz="1300" spc="-37">
                <a:latin typeface="Arial"/>
                <a:ea typeface="Arial"/>
                <a:cs typeface="Arial"/>
                <a:sym typeface="Arial"/>
              </a:defRPr>
            </a:lvl3pPr>
            <a:lvl4pPr marL="0" indent="1028649">
              <a:lnSpc>
                <a:spcPts val="1900"/>
              </a:lnSpc>
              <a:buSzTx/>
              <a:buFontTx/>
              <a:buNone/>
              <a:defRPr sz="1300" spc="-37">
                <a:latin typeface="Arial"/>
                <a:ea typeface="Arial"/>
                <a:cs typeface="Arial"/>
                <a:sym typeface="Arial"/>
              </a:defRPr>
            </a:lvl4pPr>
            <a:lvl5pPr marL="0" indent="1371531">
              <a:lnSpc>
                <a:spcPts val="1900"/>
              </a:lnSpc>
              <a:buSzTx/>
              <a:buFontTx/>
              <a:buNone/>
              <a:defRPr sz="1300" spc="-37">
                <a:latin typeface="Arial"/>
                <a:ea typeface="Arial"/>
                <a:cs typeface="Arial"/>
                <a:sym typeface="Arial"/>
              </a:defRPr>
            </a:lvl5pPr>
          </a:lstStyle>
          <a:p>
            <a:r>
              <a:t>Lorem ipsum dolor sit amet, consectetur adipiscing elit. Mauris vehicula dui in neque dignissim, in aliquet nisl varius. Sed a erat ut magna vulputate feugiat. Quisque varius libero placerat erat lobortis congue. Integer a arcu vel ante bibendum scelerisque. </a:t>
            </a:r>
          </a:p>
          <a:p>
            <a:pPr lvl="1"/>
            <a:endParaRPr/>
          </a:p>
          <a:p>
            <a:pPr lvl="2"/>
            <a:endParaRPr/>
          </a:p>
          <a:p>
            <a:pPr lvl="3"/>
            <a:endParaRPr/>
          </a:p>
          <a:p>
            <a:pPr lvl="4"/>
            <a:endParaRPr/>
          </a:p>
        </p:txBody>
      </p:sp>
      <p:sp>
        <p:nvSpPr>
          <p:cNvPr id="149" name="Text Placeholder 2"/>
          <p:cNvSpPr>
            <a:spLocks noGrp="1"/>
          </p:cNvSpPr>
          <p:nvPr>
            <p:ph type="body" sz="quarter" idx="21" hasCustomPrompt="1"/>
          </p:nvPr>
        </p:nvSpPr>
        <p:spPr>
          <a:xfrm>
            <a:off x="5029201" y="2185420"/>
            <a:ext cx="4179754" cy="3511410"/>
          </a:xfrm>
          <a:prstGeom prst="rect">
            <a:avLst/>
          </a:prstGeom>
        </p:spPr>
        <p:txBody>
          <a:bodyPr/>
          <a:lstStyle>
            <a:lvl1pPr marL="0" indent="0">
              <a:lnSpc>
                <a:spcPts val="1900"/>
              </a:lnSpc>
              <a:buSzTx/>
              <a:buFontTx/>
              <a:buNone/>
              <a:defRPr sz="1300" spc="-100">
                <a:latin typeface="Arial"/>
                <a:ea typeface="Arial"/>
                <a:cs typeface="Arial"/>
                <a:sym typeface="Arial"/>
              </a:defRPr>
            </a:lvl1pPr>
          </a:lstStyle>
          <a:p>
            <a:r>
              <a:t>Etiam molestie velit vitae dolor euismod, sit amet finibus risus mattis. In ornare convallis velit vitae cursus. Integer egestas sit amet mi vehicula sollicitudin. Pellentesque habitant morbi tristique senectus et netus et malesuada fames ac turpis egestas.</a:t>
            </a:r>
          </a:p>
        </p:txBody>
      </p:sp>
      <p:sp>
        <p:nvSpPr>
          <p:cNvPr id="150" name="Click to edit title"/>
          <p:cNvSpPr txBox="1">
            <a:spLocks noGrp="1"/>
          </p:cNvSpPr>
          <p:nvPr>
            <p:ph type="title" hasCustomPrompt="1"/>
          </p:nvPr>
        </p:nvSpPr>
        <p:spPr>
          <a:xfrm>
            <a:off x="566927" y="1316736"/>
            <a:ext cx="10515601" cy="868432"/>
          </a:xfrm>
          <a:prstGeom prst="rect">
            <a:avLst/>
          </a:prstGeom>
        </p:spPr>
        <p:txBody>
          <a:bodyPr anchor="b"/>
          <a:lstStyle/>
          <a:p>
            <a:r>
              <a:t>Click to edit title</a:t>
            </a:r>
          </a:p>
        </p:txBody>
      </p:sp>
      <p:sp>
        <p:nvSpPr>
          <p:cNvPr id="151"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548739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5_Custom Layout">
    <p:spTree>
      <p:nvGrpSpPr>
        <p:cNvPr id="1" name=""/>
        <p:cNvGrpSpPr/>
        <p:nvPr/>
      </p:nvGrpSpPr>
      <p:grpSpPr>
        <a:xfrm>
          <a:off x="0" y="0"/>
          <a:ext cx="0" cy="0"/>
          <a:chOff x="0" y="0"/>
          <a:chExt cx="0" cy="0"/>
        </a:xfrm>
      </p:grpSpPr>
      <p:sp>
        <p:nvSpPr>
          <p:cNvPr id="158" name="Picture Placeholder 11"/>
          <p:cNvSpPr>
            <a:spLocks noGrp="1"/>
          </p:cNvSpPr>
          <p:nvPr>
            <p:ph type="pic" sz="quarter" idx="21"/>
          </p:nvPr>
        </p:nvSpPr>
        <p:spPr>
          <a:xfrm>
            <a:off x="441665" y="494852"/>
            <a:ext cx="2367209" cy="2759156"/>
          </a:xfrm>
          <a:prstGeom prst="rect">
            <a:avLst/>
          </a:prstGeom>
        </p:spPr>
        <p:txBody>
          <a:bodyPr lIns="91439" rIns="91439">
            <a:noAutofit/>
          </a:bodyPr>
          <a:lstStyle/>
          <a:p>
            <a:endParaRPr/>
          </a:p>
        </p:txBody>
      </p:sp>
      <p:sp>
        <p:nvSpPr>
          <p:cNvPr id="159" name="Picture Placeholder 13"/>
          <p:cNvSpPr>
            <a:spLocks noGrp="1"/>
          </p:cNvSpPr>
          <p:nvPr>
            <p:ph type="pic" sz="quarter" idx="22"/>
          </p:nvPr>
        </p:nvSpPr>
        <p:spPr>
          <a:xfrm>
            <a:off x="441665" y="3350124"/>
            <a:ext cx="2367209" cy="2759156"/>
          </a:xfrm>
          <a:prstGeom prst="rect">
            <a:avLst/>
          </a:prstGeom>
        </p:spPr>
        <p:txBody>
          <a:bodyPr lIns="91439" rIns="91439">
            <a:noAutofit/>
          </a:bodyPr>
          <a:lstStyle/>
          <a:p>
            <a:endParaRPr/>
          </a:p>
        </p:txBody>
      </p:sp>
      <p:sp>
        <p:nvSpPr>
          <p:cNvPr id="160" name="Picture Placeholder 15"/>
          <p:cNvSpPr>
            <a:spLocks noGrp="1"/>
          </p:cNvSpPr>
          <p:nvPr>
            <p:ph type="pic" sz="quarter" idx="23"/>
          </p:nvPr>
        </p:nvSpPr>
        <p:spPr>
          <a:xfrm>
            <a:off x="2896764" y="494852"/>
            <a:ext cx="2367210" cy="2759156"/>
          </a:xfrm>
          <a:prstGeom prst="rect">
            <a:avLst/>
          </a:prstGeom>
        </p:spPr>
        <p:txBody>
          <a:bodyPr lIns="91439" rIns="91439">
            <a:noAutofit/>
          </a:bodyPr>
          <a:lstStyle/>
          <a:p>
            <a:endParaRPr/>
          </a:p>
        </p:txBody>
      </p:sp>
      <p:sp>
        <p:nvSpPr>
          <p:cNvPr id="161" name="Picture Placeholder 17"/>
          <p:cNvSpPr>
            <a:spLocks noGrp="1"/>
          </p:cNvSpPr>
          <p:nvPr>
            <p:ph type="pic" sz="quarter" idx="24"/>
          </p:nvPr>
        </p:nvSpPr>
        <p:spPr>
          <a:xfrm>
            <a:off x="2896764" y="3350124"/>
            <a:ext cx="2367210" cy="2759156"/>
          </a:xfrm>
          <a:prstGeom prst="rect">
            <a:avLst/>
          </a:prstGeom>
        </p:spPr>
        <p:txBody>
          <a:bodyPr lIns="91439" rIns="91439">
            <a:noAutofit/>
          </a:bodyPr>
          <a:lstStyle/>
          <a:p>
            <a:endParaRPr/>
          </a:p>
        </p:txBody>
      </p:sp>
      <p:sp>
        <p:nvSpPr>
          <p:cNvPr id="162" name="Picture Placeholder 19"/>
          <p:cNvSpPr>
            <a:spLocks noGrp="1"/>
          </p:cNvSpPr>
          <p:nvPr>
            <p:ph type="pic" sz="quarter" idx="25"/>
          </p:nvPr>
        </p:nvSpPr>
        <p:spPr>
          <a:xfrm>
            <a:off x="5351862" y="494852"/>
            <a:ext cx="2367209" cy="2759156"/>
          </a:xfrm>
          <a:prstGeom prst="rect">
            <a:avLst/>
          </a:prstGeom>
        </p:spPr>
        <p:txBody>
          <a:bodyPr lIns="91439" rIns="91439">
            <a:noAutofit/>
          </a:bodyPr>
          <a:lstStyle/>
          <a:p>
            <a:endParaRPr/>
          </a:p>
        </p:txBody>
      </p:sp>
      <p:sp>
        <p:nvSpPr>
          <p:cNvPr id="163" name="Picture Placeholder 21"/>
          <p:cNvSpPr>
            <a:spLocks noGrp="1"/>
          </p:cNvSpPr>
          <p:nvPr>
            <p:ph type="pic" sz="quarter" idx="26"/>
          </p:nvPr>
        </p:nvSpPr>
        <p:spPr>
          <a:xfrm>
            <a:off x="5351862" y="3350124"/>
            <a:ext cx="2367209" cy="2759156"/>
          </a:xfrm>
          <a:prstGeom prst="rect">
            <a:avLst/>
          </a:prstGeom>
        </p:spPr>
        <p:txBody>
          <a:bodyPr lIns="91439" rIns="91439">
            <a:noAutofit/>
          </a:bodyPr>
          <a:lstStyle/>
          <a:p>
            <a:endParaRPr/>
          </a:p>
        </p:txBody>
      </p:sp>
      <p:sp>
        <p:nvSpPr>
          <p:cNvPr id="16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195090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0_Custom Layout">
    <p:spTree>
      <p:nvGrpSpPr>
        <p:cNvPr id="1" name=""/>
        <p:cNvGrpSpPr/>
        <p:nvPr/>
      </p:nvGrpSpPr>
      <p:grpSpPr>
        <a:xfrm>
          <a:off x="0" y="0"/>
          <a:ext cx="0" cy="0"/>
          <a:chOff x="0" y="0"/>
          <a:chExt cx="0" cy="0"/>
        </a:xfrm>
      </p:grpSpPr>
      <p:sp>
        <p:nvSpPr>
          <p:cNvPr id="171" name="Picture Placeholder 11"/>
          <p:cNvSpPr>
            <a:spLocks noGrp="1"/>
          </p:cNvSpPr>
          <p:nvPr>
            <p:ph type="pic" sz="quarter" idx="21"/>
          </p:nvPr>
        </p:nvSpPr>
        <p:spPr>
          <a:xfrm>
            <a:off x="4930140" y="1053114"/>
            <a:ext cx="2331721" cy="2331722"/>
          </a:xfrm>
          <a:prstGeom prst="rect">
            <a:avLst/>
          </a:prstGeom>
        </p:spPr>
        <p:txBody>
          <a:bodyPr lIns="91439" rIns="91439">
            <a:noAutofit/>
          </a:bodyPr>
          <a:lstStyle/>
          <a:p>
            <a:endParaRPr/>
          </a:p>
        </p:txBody>
      </p:sp>
      <p:sp>
        <p:nvSpPr>
          <p:cNvPr id="172" name="Picture Placeholder 11"/>
          <p:cNvSpPr>
            <a:spLocks noGrp="1"/>
          </p:cNvSpPr>
          <p:nvPr>
            <p:ph type="pic" sz="quarter" idx="22"/>
          </p:nvPr>
        </p:nvSpPr>
        <p:spPr>
          <a:xfrm>
            <a:off x="8994140" y="1053114"/>
            <a:ext cx="2331721" cy="2331722"/>
          </a:xfrm>
          <a:prstGeom prst="rect">
            <a:avLst/>
          </a:prstGeom>
        </p:spPr>
        <p:txBody>
          <a:bodyPr lIns="91439" rIns="91439">
            <a:noAutofit/>
          </a:bodyPr>
          <a:lstStyle/>
          <a:p>
            <a:endParaRPr/>
          </a:p>
        </p:txBody>
      </p:sp>
      <p:sp>
        <p:nvSpPr>
          <p:cNvPr id="173" name="Picture Placeholder 11"/>
          <p:cNvSpPr>
            <a:spLocks noGrp="1"/>
          </p:cNvSpPr>
          <p:nvPr>
            <p:ph type="pic" sz="quarter" idx="23"/>
          </p:nvPr>
        </p:nvSpPr>
        <p:spPr>
          <a:xfrm>
            <a:off x="866139" y="1053114"/>
            <a:ext cx="2331721" cy="2331722"/>
          </a:xfrm>
          <a:prstGeom prst="rect">
            <a:avLst/>
          </a:prstGeom>
        </p:spPr>
        <p:txBody>
          <a:bodyPr lIns="91439" rIns="91439">
            <a:noAutofit/>
          </a:bodyPr>
          <a:lstStyle/>
          <a:p>
            <a:endParaRPr/>
          </a:p>
        </p:txBody>
      </p:sp>
      <p:sp>
        <p:nvSpPr>
          <p:cNvPr id="17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317669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_Title Slide">
    <p:bg>
      <p:bgPr>
        <a:gradFill flip="none" rotWithShape="1">
          <a:gsLst>
            <a:gs pos="0">
              <a:srgbClr val="FFFFFF"/>
            </a:gs>
            <a:gs pos="100000">
              <a:srgbClr val="B4C7E7"/>
            </a:gs>
          </a:gsLst>
          <a:path path="circle">
            <a:fillToRect l="50000" t="50000" r="50000" b="50000"/>
          </a:path>
        </a:gradFill>
        <a:effectLst/>
      </p:bgPr>
    </p:bg>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8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29462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0066303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_Title and Content">
    <p:bg>
      <p:bgPr>
        <a:gradFill flip="none" rotWithShape="1">
          <a:gsLst>
            <a:gs pos="0">
              <a:srgbClr val="FFFFFF"/>
            </a:gs>
            <a:gs pos="100000">
              <a:srgbClr val="B4C7E7"/>
            </a:gs>
          </a:gsLst>
          <a:path path="circle">
            <a:fillToRect l="50000" t="50000" r="50000" b="50000"/>
          </a:path>
        </a:gradFill>
        <a:effectLst/>
      </p:bgPr>
    </p:bg>
    <p:spTree>
      <p:nvGrpSpPr>
        <p:cNvPr id="1" name=""/>
        <p:cNvGrpSpPr/>
        <p:nvPr/>
      </p:nvGrpSpPr>
      <p:grpSpPr>
        <a:xfrm>
          <a:off x="0" y="0"/>
          <a:ext cx="0" cy="0"/>
          <a:chOff x="0" y="0"/>
          <a:chExt cx="0" cy="0"/>
        </a:xfrm>
      </p:grpSpPr>
      <p:sp>
        <p:nvSpPr>
          <p:cNvPr id="190" name="Title Text"/>
          <p:cNvSpPr txBox="1">
            <a:spLocks noGrp="1"/>
          </p:cNvSpPr>
          <p:nvPr>
            <p:ph type="title"/>
          </p:nvPr>
        </p:nvSpPr>
        <p:spPr>
          <a:prstGeom prst="rect">
            <a:avLst/>
          </a:prstGeom>
        </p:spPr>
        <p:txBody>
          <a:bodyPr/>
          <a:lstStyle/>
          <a:p>
            <a:r>
              <a:t>Title Text</a:t>
            </a:r>
          </a:p>
        </p:txBody>
      </p:sp>
      <p:sp>
        <p:nvSpPr>
          <p:cNvPr id="19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718127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Section Header">
    <p:bg>
      <p:bgPr>
        <a:gradFill flip="none" rotWithShape="1">
          <a:gsLst>
            <a:gs pos="0">
              <a:srgbClr val="FFFFFF"/>
            </a:gs>
            <a:gs pos="100000">
              <a:srgbClr val="B4C7E7"/>
            </a:gs>
          </a:gsLst>
          <a:path path="circle">
            <a:fillToRect l="50000" t="50000" r="50000" b="50000"/>
          </a:path>
        </a:gradFill>
        <a:effectLst/>
      </p:bgPr>
    </p:bg>
    <p:spTree>
      <p:nvGrpSpPr>
        <p:cNvPr id="1" name=""/>
        <p:cNvGrpSpPr/>
        <p:nvPr/>
      </p:nvGrpSpPr>
      <p:grpSpPr>
        <a:xfrm>
          <a:off x="0" y="0"/>
          <a:ext cx="0" cy="0"/>
          <a:chOff x="0" y="0"/>
          <a:chExt cx="0" cy="0"/>
        </a:xfrm>
      </p:grpSpPr>
      <p:sp>
        <p:nvSpPr>
          <p:cNvPr id="19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20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248404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wo Content">
    <p:bg>
      <p:bgPr>
        <a:gradFill flip="none" rotWithShape="1">
          <a:gsLst>
            <a:gs pos="0">
              <a:srgbClr val="FFFFFF"/>
            </a:gs>
            <a:gs pos="100000">
              <a:srgbClr val="B4C7E7"/>
            </a:gs>
          </a:gsLst>
          <a:path path="circle">
            <a:fillToRect l="50000" t="50000" r="50000" b="50000"/>
          </a:path>
        </a:gradFill>
        <a:effectLst/>
      </p:bgPr>
    </p:bg>
    <p:spTree>
      <p:nvGrpSpPr>
        <p:cNvPr id="1" name=""/>
        <p:cNvGrpSpPr/>
        <p:nvPr/>
      </p:nvGrpSpPr>
      <p:grpSpPr>
        <a:xfrm>
          <a:off x="0" y="0"/>
          <a:ext cx="0" cy="0"/>
          <a:chOff x="0" y="0"/>
          <a:chExt cx="0" cy="0"/>
        </a:xfrm>
      </p:grpSpPr>
      <p:sp>
        <p:nvSpPr>
          <p:cNvPr id="208" name="Title Text"/>
          <p:cNvSpPr txBox="1">
            <a:spLocks noGrp="1"/>
          </p:cNvSpPr>
          <p:nvPr>
            <p:ph type="title"/>
          </p:nvPr>
        </p:nvSpPr>
        <p:spPr>
          <a:prstGeom prst="rect">
            <a:avLst/>
          </a:prstGeom>
        </p:spPr>
        <p:txBody>
          <a:bodyPr/>
          <a:lstStyle/>
          <a:p>
            <a:r>
              <a:t>Title Text</a:t>
            </a:r>
          </a:p>
        </p:txBody>
      </p:sp>
      <p:sp>
        <p:nvSpPr>
          <p:cNvPr id="20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487205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Comparison">
    <p:bg>
      <p:bgPr>
        <a:gradFill flip="none" rotWithShape="1">
          <a:gsLst>
            <a:gs pos="0">
              <a:srgbClr val="FFFFFF"/>
            </a:gs>
            <a:gs pos="100000">
              <a:srgbClr val="B4C7E7"/>
            </a:gs>
          </a:gsLst>
          <a:path path="circle">
            <a:fillToRect l="50000" t="50000" r="50000" b="50000"/>
          </a:path>
        </a:gradFill>
        <a:effectLst/>
      </p:bgPr>
    </p:bg>
    <p:spTree>
      <p:nvGrpSpPr>
        <p:cNvPr id="1" name=""/>
        <p:cNvGrpSpPr/>
        <p:nvPr/>
      </p:nvGrpSpPr>
      <p:grpSpPr>
        <a:xfrm>
          <a:off x="0" y="0"/>
          <a:ext cx="0" cy="0"/>
          <a:chOff x="0" y="0"/>
          <a:chExt cx="0" cy="0"/>
        </a:xfrm>
      </p:grpSpPr>
      <p:sp>
        <p:nvSpPr>
          <p:cNvPr id="21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21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1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408334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Title Only">
    <p:bg>
      <p:bgPr>
        <a:gradFill flip="none" rotWithShape="1">
          <a:gsLst>
            <a:gs pos="0">
              <a:srgbClr val="FFFFFF"/>
            </a:gs>
            <a:gs pos="100000">
              <a:srgbClr val="B4C7E7"/>
            </a:gs>
          </a:gsLst>
          <a:path path="circle">
            <a:fillToRect l="50000" t="50000" r="50000" b="50000"/>
          </a:path>
        </a:gradFill>
        <a:effectLst/>
      </p:bgPr>
    </p:bg>
    <p:spTree>
      <p:nvGrpSpPr>
        <p:cNvPr id="1" name=""/>
        <p:cNvGrpSpPr/>
        <p:nvPr/>
      </p:nvGrpSpPr>
      <p:grpSpPr>
        <a:xfrm>
          <a:off x="0" y="0"/>
          <a:ext cx="0" cy="0"/>
          <a:chOff x="0" y="0"/>
          <a:chExt cx="0" cy="0"/>
        </a:xfrm>
      </p:grpSpPr>
      <p:sp>
        <p:nvSpPr>
          <p:cNvPr id="227" name="Title Text"/>
          <p:cNvSpPr txBox="1">
            <a:spLocks noGrp="1"/>
          </p:cNvSpPr>
          <p:nvPr>
            <p:ph type="title"/>
          </p:nvPr>
        </p:nvSpPr>
        <p:spPr>
          <a:prstGeom prst="rect">
            <a:avLst/>
          </a:prstGeom>
        </p:spPr>
        <p:txBody>
          <a:bodyPr/>
          <a:lstStyle/>
          <a:p>
            <a:r>
              <a:t>Title Text</a:t>
            </a:r>
          </a:p>
        </p:txBody>
      </p:sp>
      <p:sp>
        <p:nvSpPr>
          <p:cNvPr id="2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918670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Blank">
    <p:bg>
      <p:bgPr>
        <a:gradFill flip="none" rotWithShape="1">
          <a:gsLst>
            <a:gs pos="0">
              <a:srgbClr val="FFFFFF"/>
            </a:gs>
            <a:gs pos="100000">
              <a:srgbClr val="B4C7E7"/>
            </a:gs>
          </a:gsLst>
          <a:path path="circle">
            <a:fillToRect l="50000" t="50000" r="50000" b="50000"/>
          </a:path>
        </a:gradFill>
        <a:effectLst/>
      </p:bgPr>
    </p:bg>
    <p:spTree>
      <p:nvGrpSpPr>
        <p:cNvPr id="1" name=""/>
        <p:cNvGrpSpPr/>
        <p:nvPr/>
      </p:nvGrpSpPr>
      <p:grpSpPr>
        <a:xfrm>
          <a:off x="0" y="0"/>
          <a:ext cx="0" cy="0"/>
          <a:chOff x="0" y="0"/>
          <a:chExt cx="0" cy="0"/>
        </a:xfrm>
      </p:grpSpPr>
      <p:sp>
        <p:nvSpPr>
          <p:cNvPr id="2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822260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0">
    <p:bg>
      <p:bgPr>
        <a:solidFill>
          <a:srgbClr val="0F253E"/>
        </a:solidFill>
        <a:effectLst/>
      </p:bgPr>
    </p:bg>
    <p:spTree>
      <p:nvGrpSpPr>
        <p:cNvPr id="1" name=""/>
        <p:cNvGrpSpPr/>
        <p:nvPr/>
      </p:nvGrpSpPr>
      <p:grpSpPr>
        <a:xfrm>
          <a:off x="0" y="0"/>
          <a:ext cx="0" cy="0"/>
          <a:chOff x="0" y="0"/>
          <a:chExt cx="0" cy="0"/>
        </a:xfrm>
      </p:grpSpPr>
      <p:sp>
        <p:nvSpPr>
          <p:cNvPr id="2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010129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Content with Caption">
    <p:bg>
      <p:bgPr>
        <a:gradFill flip="none" rotWithShape="1">
          <a:gsLst>
            <a:gs pos="0">
              <a:srgbClr val="FFFFFF"/>
            </a:gs>
            <a:gs pos="100000">
              <a:srgbClr val="B4C7E7"/>
            </a:gs>
          </a:gsLst>
          <a:path path="circle">
            <a:fillToRect l="50000" t="50000" r="50000" b="50000"/>
          </a:path>
        </a:gradFill>
        <a:effectLst/>
      </p:bgPr>
    </p:bg>
    <p:spTree>
      <p:nvGrpSpPr>
        <p:cNvPr id="1" name=""/>
        <p:cNvGrpSpPr/>
        <p:nvPr/>
      </p:nvGrpSpPr>
      <p:grpSpPr>
        <a:xfrm>
          <a:off x="0" y="0"/>
          <a:ext cx="0" cy="0"/>
          <a:chOff x="0" y="0"/>
          <a:chExt cx="0" cy="0"/>
        </a:xfrm>
      </p:grpSpPr>
      <p:sp>
        <p:nvSpPr>
          <p:cNvPr id="249"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50"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51"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2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936245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ntent with Caption 0">
    <p:bg>
      <p:bgPr>
        <a:solidFill>
          <a:srgbClr val="0F253E"/>
        </a:solid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60"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61"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2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97734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Picture with Caption">
    <p:bg>
      <p:bgPr>
        <a:gradFill flip="none" rotWithShape="1">
          <a:gsLst>
            <a:gs pos="0">
              <a:srgbClr val="FFFFFF"/>
            </a:gs>
            <a:gs pos="100000">
              <a:srgbClr val="B4C7E7"/>
            </a:gs>
          </a:gsLst>
          <a:path path="circle">
            <a:fillToRect l="50000" t="50000" r="50000" b="50000"/>
          </a:path>
        </a:gradFill>
        <a:effectLst/>
      </p:bgPr>
    </p:bg>
    <p:spTree>
      <p:nvGrpSpPr>
        <p:cNvPr id="1" name=""/>
        <p:cNvGrpSpPr/>
        <p:nvPr/>
      </p:nvGrpSpPr>
      <p:grpSpPr>
        <a:xfrm>
          <a:off x="0" y="0"/>
          <a:ext cx="0" cy="0"/>
          <a:chOff x="0" y="0"/>
          <a:chExt cx="0" cy="0"/>
        </a:xfrm>
      </p:grpSpPr>
      <p:sp>
        <p:nvSpPr>
          <p:cNvPr id="269"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70"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71"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74862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78924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517571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60632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244407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0156422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19387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6062411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lnSpc>
                <a:spcPct val="100000"/>
              </a:lnSpc>
              <a:spcBef>
                <a:spcPts val="0"/>
              </a:spcBef>
              <a:defRPr sz="1200">
                <a:solidFill>
                  <a:srgbClr val="888888"/>
                </a:solidFill>
                <a:latin typeface="+mj-lt"/>
                <a:ea typeface="+mj-ea"/>
                <a:cs typeface="+mj-cs"/>
                <a:sym typeface="Calibri"/>
              </a:defRPr>
            </a:lvl1pPr>
          </a:lstStyle>
          <a:p>
            <a:fld id="{86CB4B4D-7CA3-9044-876B-883B54F8677D}" type="slidenum">
              <a:t>‹#›</a:t>
            </a:fld>
            <a:endParaRPr/>
          </a:p>
        </p:txBody>
      </p:sp>
    </p:spTree>
    <p:extLst>
      <p:ext uri="{BB962C8B-B14F-4D97-AF65-F5344CB8AC3E}">
        <p14:creationId xmlns:p14="http://schemas.microsoft.com/office/powerpoint/2010/main" val="28888859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Rectangle"/>
          <p:cNvSpPr/>
          <p:nvPr/>
        </p:nvSpPr>
        <p:spPr>
          <a:xfrm>
            <a:off x="-151272" y="-210882"/>
            <a:ext cx="8291018" cy="7068882"/>
          </a:xfrm>
          <a:prstGeom prst="rect">
            <a:avLst/>
          </a:prstGeom>
          <a:solidFill>
            <a:srgbClr val="E9EFF8"/>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latin typeface="+mj-lt"/>
                <a:ea typeface="+mj-ea"/>
                <a:cs typeface="+mj-cs"/>
                <a:sym typeface="Calibri"/>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0" name="Rectangle"/>
          <p:cNvSpPr/>
          <p:nvPr/>
        </p:nvSpPr>
        <p:spPr>
          <a:xfrm>
            <a:off x="7767508" y="-1"/>
            <a:ext cx="4424493" cy="6858002"/>
          </a:xfrm>
          <a:prstGeom prst="rect">
            <a:avLst/>
          </a:prstGeom>
          <a:solidFill>
            <a:srgbClr val="C6394B"/>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latin typeface="+mj-lt"/>
                <a:ea typeface="+mj-ea"/>
                <a:cs typeface="+mj-cs"/>
                <a:sym typeface="Calibri"/>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2" name="Google Shape;186;p23"/>
          <p:cNvSpPr txBox="1"/>
          <p:nvPr/>
        </p:nvSpPr>
        <p:spPr>
          <a:xfrm>
            <a:off x="329013" y="1098355"/>
            <a:ext cx="5570754" cy="4322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a:spAutoFit/>
          </a:bodyPr>
          <a:lstStyle/>
          <a:p>
            <a:pPr marL="285750" marR="0" lvl="0" indent="-285750" algn="l" defTabSz="914400" rtl="0" eaLnBrk="1" fontAlgn="auto" latinLnBrk="0" hangingPunct="0">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4472C4">
                    <a:lumMod val="75000"/>
                  </a:srgbClr>
                </a:solidFill>
                <a:effectLst/>
                <a:uLnTx/>
                <a:uFillTx/>
                <a:latin typeface="Gilroy-Medium"/>
                <a:sym typeface="Gilroy-Medium"/>
              </a:rPr>
              <a:t>Opened in 1962 as first indoor shopping center in WNY</a:t>
            </a:r>
          </a:p>
          <a:p>
            <a:pPr marL="285750" marR="0" lvl="0" indent="-285750" algn="l" defTabSz="914400" rtl="0" eaLnBrk="1" fontAlgn="auto" latinLnBrk="0" hangingPunct="0">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4472C4">
                    <a:lumMod val="75000"/>
                  </a:srgbClr>
                </a:solidFill>
                <a:effectLst/>
                <a:uLnTx/>
                <a:uFillTx/>
                <a:latin typeface="Gilroy-Medium"/>
                <a:sym typeface="Gilroy-Medium"/>
              </a:rPr>
              <a:t>Thrived as shopping destination for 40 years</a:t>
            </a:r>
          </a:p>
          <a:p>
            <a:pPr marL="285750" marR="0" lvl="0" indent="-285750" algn="l" defTabSz="914400" rtl="0" eaLnBrk="1" fontAlgn="auto" latinLnBrk="0" hangingPunct="0">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4472C4">
                    <a:lumMod val="75000"/>
                  </a:srgbClr>
                </a:solidFill>
                <a:effectLst/>
                <a:uLnTx/>
                <a:uFillTx/>
                <a:latin typeface="Gilroy-Medium"/>
                <a:sym typeface="Gilroy-Medium"/>
              </a:rPr>
              <a:t>Located near strong residential neighborhoods and UB North Campus</a:t>
            </a:r>
          </a:p>
          <a:p>
            <a:pPr marL="285750" marR="0" lvl="0" indent="-285750" algn="l" defTabSz="914400" rtl="0" eaLnBrk="1" fontAlgn="auto" latinLnBrk="0" hangingPunct="0">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4472C4">
                    <a:lumMod val="75000"/>
                  </a:srgbClr>
                </a:solidFill>
                <a:effectLst/>
                <a:uLnTx/>
                <a:uFillTx/>
                <a:latin typeface="Gilroy-Medium"/>
                <a:sym typeface="Gilroy-Medium"/>
              </a:rPr>
              <a:t>Access to major arterials</a:t>
            </a:r>
          </a:p>
          <a:p>
            <a:pPr marL="285750" marR="0" lvl="0" indent="-285750" algn="l" defTabSz="914400"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2400" b="1" kern="0" dirty="0">
                <a:solidFill>
                  <a:srgbClr val="4472C4">
                    <a:lumMod val="75000"/>
                  </a:srgbClr>
                </a:solidFill>
                <a:latin typeface="Gilroy-Medium"/>
                <a:sym typeface="Gilroy-Medium"/>
              </a:rPr>
              <a:t>Town intervention to jumpstart redevelopment </a:t>
            </a:r>
            <a:endParaRPr kumimoji="0" lang="en-US" sz="2400" b="1" i="0" u="none" strike="noStrike" kern="0" cap="none" spc="0" normalizeH="0" baseline="0" noProof="0" dirty="0">
              <a:ln>
                <a:noFill/>
              </a:ln>
              <a:solidFill>
                <a:srgbClr val="4472C4">
                  <a:lumMod val="75000"/>
                </a:srgbClr>
              </a:solidFill>
              <a:effectLst/>
              <a:uLnTx/>
              <a:uFillTx/>
              <a:latin typeface="Gilroy-Medium"/>
              <a:sym typeface="Gilroy-Medium"/>
            </a:endParaRPr>
          </a:p>
          <a:p>
            <a:pPr marL="0" marR="0" lvl="0" indent="0" algn="l" defTabSz="914400" rtl="0" eaLnBrk="1" fontAlgn="auto" latinLnBrk="0" hangingPunct="0">
              <a:lnSpc>
                <a:spcPct val="90000"/>
              </a:lnSpc>
              <a:spcBef>
                <a:spcPts val="1000"/>
              </a:spcBef>
              <a:spcAft>
                <a:spcPts val="0"/>
              </a:spcAft>
              <a:buClrTx/>
              <a:buSzTx/>
              <a:buFontTx/>
              <a:buNone/>
              <a:tabLst/>
              <a:defRPr>
                <a:solidFill>
                  <a:srgbClr val="04144A"/>
                </a:solidFill>
              </a:defRPr>
            </a:pPr>
            <a:endParaRPr kumimoji="0" sz="3200" b="0" i="0" u="none" strike="noStrike" kern="0" cap="none" spc="0" normalizeH="0" baseline="0" noProof="0" dirty="0">
              <a:ln>
                <a:noFill/>
              </a:ln>
              <a:solidFill>
                <a:srgbClr val="04144A"/>
              </a:solidFill>
              <a:effectLst/>
              <a:uLnTx/>
              <a:uFillTx/>
              <a:latin typeface="Gilroy-Medium"/>
              <a:sym typeface="Gilroy-Medium"/>
            </a:endParaRPr>
          </a:p>
        </p:txBody>
      </p:sp>
      <p:sp>
        <p:nvSpPr>
          <p:cNvPr id="335" name="Rectangle 6"/>
          <p:cNvSpPr txBox="1"/>
          <p:nvPr/>
        </p:nvSpPr>
        <p:spPr>
          <a:xfrm>
            <a:off x="421891" y="373476"/>
            <a:ext cx="5720377"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r>
              <a:rPr kumimoji="0" lang="en-US" sz="3600" b="1" i="0" u="none" strike="noStrike" kern="0" cap="none" spc="100" normalizeH="0" baseline="0" noProof="0" dirty="0">
                <a:ln>
                  <a:noFill/>
                </a:ln>
                <a:solidFill>
                  <a:srgbClr val="C6394B"/>
                </a:solidFill>
                <a:effectLst/>
                <a:uLnTx/>
                <a:uFillTx/>
                <a:latin typeface="Gilroy-Bold"/>
                <a:sym typeface="Gilroy-Bold"/>
              </a:rPr>
              <a:t>Boulevard Mall</a:t>
            </a:r>
            <a:endParaRPr kumimoji="0" sz="3600" b="1" i="0" u="none" strike="noStrike" kern="0" cap="none" spc="100" normalizeH="0" baseline="0" noProof="0" dirty="0">
              <a:ln>
                <a:noFill/>
              </a:ln>
              <a:solidFill>
                <a:srgbClr val="05164C"/>
              </a:solidFill>
              <a:effectLst/>
              <a:uLnTx/>
              <a:uFillTx/>
              <a:latin typeface="Gilroy-Bold"/>
              <a:sym typeface="Gilroy-Bold"/>
            </a:endParaRPr>
          </a:p>
        </p:txBody>
      </p:sp>
      <p:pic>
        <p:nvPicPr>
          <p:cNvPr id="336" name="PRIMARY_HORIZ.png" descr="PRIMARY_HORIZ.png"/>
          <p:cNvPicPr>
            <a:picLocks noChangeAspect="1"/>
          </p:cNvPicPr>
          <p:nvPr/>
        </p:nvPicPr>
        <p:blipFill>
          <a:blip r:embed="rId3"/>
          <a:stretch>
            <a:fillRect/>
          </a:stretch>
        </p:blipFill>
        <p:spPr>
          <a:xfrm>
            <a:off x="447952" y="6056861"/>
            <a:ext cx="2689794" cy="329834"/>
          </a:xfrm>
          <a:prstGeom prst="rect">
            <a:avLst/>
          </a:prstGeom>
          <a:ln w="12700">
            <a:miter lim="400000"/>
          </a:ln>
        </p:spPr>
      </p:pic>
      <p:pic>
        <p:nvPicPr>
          <p:cNvPr id="2" name="Picture 1">
            <a:extLst>
              <a:ext uri="{FF2B5EF4-FFF2-40B4-BE49-F238E27FC236}">
                <a16:creationId xmlns:a16="http://schemas.microsoft.com/office/drawing/2014/main" id="{B9DAAE41-CB86-483E-96CA-1D4CC7744EFA}"/>
              </a:ext>
            </a:extLst>
          </p:cNvPr>
          <p:cNvPicPr>
            <a:picLocks noChangeAspect="1"/>
          </p:cNvPicPr>
          <p:nvPr/>
        </p:nvPicPr>
        <p:blipFill>
          <a:blip r:embed="rId4"/>
          <a:stretch>
            <a:fillRect/>
          </a:stretch>
        </p:blipFill>
        <p:spPr>
          <a:xfrm>
            <a:off x="6955771" y="301708"/>
            <a:ext cx="4788277" cy="625458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9B831-AF54-C924-2BB0-B85AA8A72D1B}"/>
            </a:ext>
          </a:extLst>
        </p:cNvPr>
        <p:cNvGrpSpPr/>
        <p:nvPr/>
      </p:nvGrpSpPr>
      <p:grpSpPr>
        <a:xfrm>
          <a:off x="0" y="0"/>
          <a:ext cx="0" cy="0"/>
          <a:chOff x="0" y="0"/>
          <a:chExt cx="0" cy="0"/>
        </a:xfrm>
      </p:grpSpPr>
      <p:sp>
        <p:nvSpPr>
          <p:cNvPr id="299" name="Rectangle 2">
            <a:extLst>
              <a:ext uri="{FF2B5EF4-FFF2-40B4-BE49-F238E27FC236}">
                <a16:creationId xmlns:a16="http://schemas.microsoft.com/office/drawing/2014/main" id="{EE56E86E-F02E-42E8-ABAA-7258FE18B8F5}"/>
              </a:ext>
            </a:extLst>
          </p:cNvPr>
          <p:cNvSpPr/>
          <p:nvPr/>
        </p:nvSpPr>
        <p:spPr>
          <a:xfrm>
            <a:off x="-334880" y="0"/>
            <a:ext cx="12526880" cy="6925734"/>
          </a:xfrm>
          <a:prstGeom prst="rect">
            <a:avLst/>
          </a:prstGeom>
          <a:solidFill>
            <a:srgbClr val="EAEFF7"/>
          </a:solidFill>
          <a:ln w="12700">
            <a:miter lim="400000"/>
          </a:ln>
        </p:spPr>
        <p:txBody>
          <a:bodyPr lIns="45719" rIns="45719" anchor="ctr"/>
          <a:lstStyle/>
          <a:p>
            <a:pPr marL="0" marR="0" lvl="0" indent="0" algn="ctr" defTabSz="1463039" rtl="0" eaLnBrk="1" fontAlgn="auto" latinLnBrk="0" hangingPunct="0">
              <a:lnSpc>
                <a:spcPct val="100000"/>
              </a:lnSpc>
              <a:spcBef>
                <a:spcPts val="0"/>
              </a:spcBef>
              <a:spcAft>
                <a:spcPts val="0"/>
              </a:spcAft>
              <a:buClrTx/>
              <a:buSzTx/>
              <a:buFontTx/>
              <a:buNone/>
              <a:tabLst/>
              <a:defRPr sz="4600">
                <a:solidFill>
                  <a:srgbClr val="EAEFF7"/>
                </a:solidFill>
                <a:latin typeface="+mj-lt"/>
                <a:ea typeface="+mj-ea"/>
                <a:cs typeface="+mj-cs"/>
                <a:sym typeface="Calibri"/>
              </a:defRPr>
            </a:pPr>
            <a:endParaRPr kumimoji="0" sz="4600" b="0" i="0" u="none" strike="noStrike" kern="0" cap="none" spc="0" normalizeH="0" baseline="0" noProof="0">
              <a:ln>
                <a:noFill/>
              </a:ln>
              <a:solidFill>
                <a:srgbClr val="EAEFF7"/>
              </a:solidFill>
              <a:effectLst/>
              <a:uLnTx/>
              <a:uFillTx/>
              <a:latin typeface="Calibri"/>
              <a:ea typeface="Calibri"/>
              <a:cs typeface="Calibri"/>
              <a:sym typeface="Calibri"/>
            </a:endParaRPr>
          </a:p>
        </p:txBody>
      </p:sp>
      <p:sp>
        <p:nvSpPr>
          <p:cNvPr id="300" name="Rectangle 6">
            <a:extLst>
              <a:ext uri="{FF2B5EF4-FFF2-40B4-BE49-F238E27FC236}">
                <a16:creationId xmlns:a16="http://schemas.microsoft.com/office/drawing/2014/main" id="{6269F532-F7E3-60AC-D377-5C7FBEC03324}"/>
              </a:ext>
            </a:extLst>
          </p:cNvPr>
          <p:cNvSpPr txBox="1"/>
          <p:nvPr/>
        </p:nvSpPr>
        <p:spPr>
          <a:xfrm>
            <a:off x="421891" y="373476"/>
            <a:ext cx="10634051"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r>
              <a:rPr kumimoji="0" lang="en-US" sz="2800" b="1" i="0" u="none" strike="noStrike" kern="0" cap="none" spc="100" normalizeH="0" baseline="0" noProof="0" dirty="0">
                <a:ln>
                  <a:noFill/>
                </a:ln>
                <a:solidFill>
                  <a:srgbClr val="C6394B"/>
                </a:solidFill>
                <a:effectLst/>
                <a:uLnTx/>
                <a:uFillTx/>
                <a:latin typeface="+mj-lt"/>
                <a:sym typeface="Gilroy-Bold"/>
              </a:rPr>
              <a:t>Financing Boulevard Mall Redevelopment</a:t>
            </a:r>
            <a:endParaRPr kumimoji="0" sz="2800" b="1" i="0" u="none" strike="noStrike" kern="0" cap="none" spc="100" normalizeH="0" baseline="0" noProof="0" dirty="0">
              <a:ln>
                <a:noFill/>
              </a:ln>
              <a:solidFill>
                <a:srgbClr val="171D4C"/>
              </a:solidFill>
              <a:effectLst/>
              <a:uLnTx/>
              <a:uFillTx/>
              <a:latin typeface="+mj-lt"/>
              <a:sym typeface="Gilroy-Bold"/>
            </a:endParaRPr>
          </a:p>
        </p:txBody>
      </p:sp>
      <p:sp>
        <p:nvSpPr>
          <p:cNvPr id="6" name="Green Meeting Space…">
            <a:extLst>
              <a:ext uri="{FF2B5EF4-FFF2-40B4-BE49-F238E27FC236}">
                <a16:creationId xmlns:a16="http://schemas.microsoft.com/office/drawing/2014/main" id="{058BD439-F932-A149-EC85-5CF375BDAA54}"/>
              </a:ext>
            </a:extLst>
          </p:cNvPr>
          <p:cNvSpPr txBox="1"/>
          <p:nvPr/>
        </p:nvSpPr>
        <p:spPr>
          <a:xfrm>
            <a:off x="138427" y="1116284"/>
            <a:ext cx="6682997" cy="5302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190500" indent="-190500">
              <a:buSzPct val="100000"/>
              <a:buFontTx/>
              <a:buChar char="•"/>
              <a:defRPr sz="2100">
                <a:solidFill>
                  <a:srgbClr val="04144A"/>
                </a:solidFill>
              </a:defRPr>
            </a:pPr>
            <a:r>
              <a:rPr lang="en-US" sz="2400" dirty="0">
                <a:solidFill>
                  <a:srgbClr val="04144A"/>
                </a:solidFill>
                <a:latin typeface="+mj-lt"/>
              </a:rPr>
              <a:t>Public-Private-Partnership</a:t>
            </a:r>
          </a:p>
          <a:p>
            <a:pPr marL="190500" marR="0" lvl="0" indent="-190500" algn="l" defTabSz="914400" rtl="0" eaLnBrk="1" fontAlgn="auto" latinLnBrk="0" hangingPunct="1">
              <a:lnSpc>
                <a:spcPct val="100000"/>
              </a:lnSpc>
              <a:spcBef>
                <a:spcPts val="0"/>
              </a:spcBef>
              <a:spcAft>
                <a:spcPts val="0"/>
              </a:spcAft>
              <a:buClrTx/>
              <a:buSzPct val="100000"/>
              <a:buFontTx/>
              <a:buChar char="•"/>
              <a:tabLst/>
              <a:defRPr sz="2100">
                <a:solidFill>
                  <a:srgbClr val="04144A"/>
                </a:solidFill>
              </a:defRPr>
            </a:pPr>
            <a:r>
              <a:rPr kumimoji="0" lang="en-US" sz="2400" b="0" i="0" u="none" strike="noStrike" kern="1200" cap="none" spc="0" normalizeH="0" baseline="0" noProof="0" dirty="0">
                <a:ln>
                  <a:noFill/>
                </a:ln>
                <a:solidFill>
                  <a:srgbClr val="04144A"/>
                </a:solidFill>
                <a:effectLst/>
                <a:uLnTx/>
                <a:uFillTx/>
                <a:latin typeface="+mj-lt"/>
                <a:cs typeface="Helvetica"/>
              </a:rPr>
              <a:t>Geography limited to Boulevard Mall Site</a:t>
            </a:r>
            <a:endParaRPr lang="en-US" sz="2400" dirty="0">
              <a:solidFill>
                <a:srgbClr val="04144A"/>
              </a:solidFill>
              <a:latin typeface="+mj-lt"/>
              <a:cs typeface="Helvetica"/>
            </a:endParaRPr>
          </a:p>
          <a:p>
            <a:pPr marL="190500" marR="0" lvl="0" indent="-190500" algn="l" defTabSz="914400" rtl="0" eaLnBrk="1" fontAlgn="auto" latinLnBrk="0" hangingPunct="1">
              <a:lnSpc>
                <a:spcPct val="100000"/>
              </a:lnSpc>
              <a:spcBef>
                <a:spcPts val="0"/>
              </a:spcBef>
              <a:spcAft>
                <a:spcPts val="0"/>
              </a:spcAft>
              <a:buClrTx/>
              <a:buSzPct val="100000"/>
              <a:buFontTx/>
              <a:buChar char="•"/>
              <a:tabLst/>
              <a:defRPr sz="2100">
                <a:solidFill>
                  <a:srgbClr val="04144A"/>
                </a:solidFill>
              </a:defRPr>
            </a:pPr>
            <a:r>
              <a:rPr kumimoji="0" lang="en-US" sz="2400" b="0" i="0" u="none" strike="noStrike" kern="1200" cap="none" spc="0" normalizeH="0" baseline="0" noProof="0" dirty="0">
                <a:ln>
                  <a:noFill/>
                </a:ln>
                <a:solidFill>
                  <a:srgbClr val="04144A"/>
                </a:solidFill>
                <a:effectLst/>
                <a:uLnTx/>
                <a:uFillTx/>
                <a:latin typeface="+mj-lt"/>
                <a:cs typeface="Helvetica"/>
              </a:rPr>
              <a:t>Direct new AIDA </a:t>
            </a:r>
            <a:r>
              <a:rPr kumimoji="0" lang="en-US" sz="2400" b="0" i="0" u="none" strike="noStrike" kern="1200" cap="none" spc="0" normalizeH="0" baseline="0" noProof="0" dirty="0" err="1">
                <a:ln>
                  <a:noFill/>
                </a:ln>
                <a:solidFill>
                  <a:srgbClr val="04144A"/>
                </a:solidFill>
                <a:effectLst/>
                <a:uLnTx/>
                <a:uFillTx/>
                <a:latin typeface="+mj-lt"/>
                <a:cs typeface="Helvetica"/>
              </a:rPr>
              <a:t>eligib</a:t>
            </a:r>
            <a:r>
              <a:rPr lang="en-US" sz="2400" dirty="0">
                <a:solidFill>
                  <a:srgbClr val="04144A"/>
                </a:solidFill>
                <a:latin typeface="+mj-lt"/>
                <a:cs typeface="Helvetica"/>
              </a:rPr>
              <a:t>le </a:t>
            </a:r>
            <a:r>
              <a:rPr kumimoji="0" lang="en-US" sz="2400" b="0" i="0" u="none" strike="noStrike" kern="1200" cap="none" spc="0" normalizeH="0" baseline="0" noProof="0" dirty="0">
                <a:ln>
                  <a:noFill/>
                </a:ln>
                <a:solidFill>
                  <a:srgbClr val="04144A"/>
                </a:solidFill>
                <a:effectLst/>
                <a:uLnTx/>
                <a:uFillTx/>
                <a:latin typeface="+mj-lt"/>
                <a:cs typeface="Helvetica"/>
              </a:rPr>
              <a:t>PILOTs from projects on site to a fund</a:t>
            </a:r>
            <a:endParaRPr kumimoji="0" sz="2400" b="0" i="0" u="none" strike="noStrike" kern="1200" cap="none" spc="0" normalizeH="0" baseline="0" noProof="0" dirty="0">
              <a:ln>
                <a:noFill/>
              </a:ln>
              <a:solidFill>
                <a:srgbClr val="04144A"/>
              </a:solidFill>
              <a:effectLst/>
              <a:uLnTx/>
              <a:uFillTx/>
              <a:latin typeface="+mj-lt"/>
              <a:cs typeface="Helvetica"/>
            </a:endParaRPr>
          </a:p>
          <a:p>
            <a:pPr marL="647700" lvl="1" indent="-190500">
              <a:buSzPct val="100000"/>
              <a:buFontTx/>
              <a:buChar char="•"/>
              <a:defRPr sz="2100">
                <a:solidFill>
                  <a:srgbClr val="04144A"/>
                </a:solidFill>
              </a:defRPr>
            </a:pPr>
            <a:r>
              <a:rPr kumimoji="0" lang="en-US" sz="2400" b="0" i="0" u="none" strike="noStrike" kern="1200" cap="none" spc="0" normalizeH="0" baseline="0" noProof="0" dirty="0">
                <a:ln>
                  <a:noFill/>
                </a:ln>
                <a:solidFill>
                  <a:srgbClr val="04144A"/>
                </a:solidFill>
                <a:effectLst/>
                <a:uLnTx/>
                <a:uFillTx/>
                <a:latin typeface="+mj-lt"/>
                <a:cs typeface="Helvetica"/>
              </a:rPr>
              <a:t>Only applies to Amherst IDA eligible projects</a:t>
            </a:r>
            <a:endParaRPr kumimoji="0" sz="2400" b="0" i="0" u="none" strike="noStrike" kern="1200" cap="none" spc="0" normalizeH="0" baseline="0" noProof="0" dirty="0">
              <a:ln>
                <a:noFill/>
              </a:ln>
              <a:solidFill>
                <a:srgbClr val="04144A"/>
              </a:solidFill>
              <a:effectLst/>
              <a:uLnTx/>
              <a:uFillTx/>
              <a:latin typeface="+mj-lt"/>
              <a:cs typeface="Helvetica"/>
            </a:endParaRPr>
          </a:p>
          <a:p>
            <a:pPr marL="190500" marR="0" lvl="0" indent="-190500" algn="l" defTabSz="914400" rtl="0" eaLnBrk="1" fontAlgn="auto" latinLnBrk="0" hangingPunct="1">
              <a:lnSpc>
                <a:spcPct val="100000"/>
              </a:lnSpc>
              <a:spcBef>
                <a:spcPts val="0"/>
              </a:spcBef>
              <a:spcAft>
                <a:spcPts val="0"/>
              </a:spcAft>
              <a:buClrTx/>
              <a:buSzPct val="100000"/>
              <a:buFontTx/>
              <a:buChar char="•"/>
              <a:tabLst/>
              <a:defRPr sz="2100">
                <a:solidFill>
                  <a:srgbClr val="04144A"/>
                </a:solidFill>
              </a:defRPr>
            </a:pPr>
            <a:r>
              <a:rPr kumimoji="0" lang="en-US" sz="2400" b="0" i="0" u="none" strike="noStrike" kern="1200" cap="none" spc="0" normalizeH="0" baseline="0" noProof="0" dirty="0">
                <a:ln>
                  <a:noFill/>
                </a:ln>
                <a:solidFill>
                  <a:srgbClr val="04144A"/>
                </a:solidFill>
                <a:effectLst/>
                <a:uLnTx/>
                <a:uFillTx/>
                <a:latin typeface="+mj-lt"/>
                <a:cs typeface="Helvetica"/>
              </a:rPr>
              <a:t>PIF Funds pay for Town infrastructure and onsite expenditures</a:t>
            </a:r>
          </a:p>
          <a:p>
            <a:pPr marL="190500" marR="0" lvl="0" indent="-190500" algn="l" defTabSz="914400" rtl="0" eaLnBrk="1" fontAlgn="auto" latinLnBrk="0" hangingPunct="1">
              <a:lnSpc>
                <a:spcPct val="100000"/>
              </a:lnSpc>
              <a:spcBef>
                <a:spcPts val="0"/>
              </a:spcBef>
              <a:spcAft>
                <a:spcPts val="0"/>
              </a:spcAft>
              <a:buClrTx/>
              <a:buSzPct val="100000"/>
              <a:buFontTx/>
              <a:buChar char="•"/>
              <a:tabLst/>
              <a:defRPr sz="2100">
                <a:solidFill>
                  <a:srgbClr val="04144A"/>
                </a:solidFill>
              </a:defRPr>
            </a:pPr>
            <a:r>
              <a:rPr kumimoji="0" lang="en-US" sz="2400" b="0" i="0" u="none" strike="noStrike" kern="1200" cap="none" spc="0" normalizeH="0" baseline="0" noProof="0" dirty="0">
                <a:ln>
                  <a:noFill/>
                </a:ln>
                <a:solidFill>
                  <a:srgbClr val="04144A"/>
                </a:solidFill>
                <a:effectLst/>
                <a:uLnTx/>
                <a:uFillTx/>
                <a:latin typeface="+mj-lt"/>
                <a:cs typeface="Helvetica"/>
              </a:rPr>
              <a:t>3(4)-Party Agreement allow for designation of PILOTs to a Fund to pay for agreed upon expenses</a:t>
            </a:r>
            <a:endParaRPr kumimoji="0" sz="2400" b="0" i="0" u="none" strike="noStrike" kern="1200" cap="none" spc="0" normalizeH="0" baseline="0" noProof="0" dirty="0">
              <a:ln>
                <a:noFill/>
              </a:ln>
              <a:solidFill>
                <a:srgbClr val="04144A"/>
              </a:solidFill>
              <a:effectLst/>
              <a:uLnTx/>
              <a:uFillTx/>
              <a:latin typeface="+mj-lt"/>
              <a:cs typeface="Helvetica"/>
            </a:endParaRPr>
          </a:p>
          <a:p>
            <a:pPr marL="647700" lvl="1" indent="-190500">
              <a:buSzPct val="100000"/>
              <a:buFontTx/>
              <a:buChar char="•"/>
              <a:defRPr sz="2100">
                <a:solidFill>
                  <a:srgbClr val="04144A"/>
                </a:solidFill>
              </a:defRPr>
            </a:pPr>
            <a:r>
              <a:rPr kumimoji="0" lang="en-US" sz="2400" b="0" i="0" u="none" strike="noStrike" kern="1200" cap="none" spc="0" normalizeH="0" baseline="0" noProof="0" dirty="0">
                <a:ln>
                  <a:noFill/>
                </a:ln>
                <a:solidFill>
                  <a:srgbClr val="04144A"/>
                </a:solidFill>
                <a:effectLst/>
                <a:uLnTx/>
                <a:uFillTx/>
                <a:latin typeface="+mj-lt"/>
                <a:cs typeface="Helvetica"/>
              </a:rPr>
              <a:t>20-year term</a:t>
            </a:r>
          </a:p>
          <a:p>
            <a:pPr marL="647700" lvl="1" indent="-190500">
              <a:buSzPct val="100000"/>
              <a:buFontTx/>
              <a:buChar char="•"/>
              <a:defRPr sz="2100">
                <a:solidFill>
                  <a:srgbClr val="04144A"/>
                </a:solidFill>
              </a:defRPr>
            </a:pPr>
            <a:r>
              <a:rPr lang="en-US" sz="2400" dirty="0">
                <a:solidFill>
                  <a:srgbClr val="04144A"/>
                </a:solidFill>
                <a:latin typeface="+mj-lt"/>
                <a:cs typeface="Helvetica"/>
              </a:rPr>
              <a:t>Taxing jurisdictions receive 100% of new property taxes and special district charges on non-Amherst IDA projects</a:t>
            </a:r>
          </a:p>
          <a:p>
            <a:pPr marL="190500" indent="-190500">
              <a:buSzPct val="100000"/>
              <a:buFontTx/>
              <a:buChar char="•"/>
              <a:defRPr sz="2100">
                <a:solidFill>
                  <a:srgbClr val="04144A"/>
                </a:solidFill>
              </a:defRPr>
            </a:pPr>
            <a:r>
              <a:rPr lang="en-US" sz="2400" dirty="0">
                <a:solidFill>
                  <a:srgbClr val="04144A"/>
                </a:solidFill>
                <a:latin typeface="+mj-lt"/>
                <a:cs typeface="Helvetica"/>
              </a:rPr>
              <a:t>Draft agreements similar to Amherst Central Park PIF Agreements</a:t>
            </a:r>
          </a:p>
        </p:txBody>
      </p:sp>
      <p:graphicFrame>
        <p:nvGraphicFramePr>
          <p:cNvPr id="2" name="Table 1">
            <a:extLst>
              <a:ext uri="{FF2B5EF4-FFF2-40B4-BE49-F238E27FC236}">
                <a16:creationId xmlns:a16="http://schemas.microsoft.com/office/drawing/2014/main" id="{493B011A-EB28-7C5B-B9A2-7E32B3D84650}"/>
              </a:ext>
            </a:extLst>
          </p:cNvPr>
          <p:cNvGraphicFramePr>
            <a:graphicFrameLocks noGrp="1"/>
          </p:cNvGraphicFramePr>
          <p:nvPr>
            <p:extLst>
              <p:ext uri="{D42A27DB-BD31-4B8C-83A1-F6EECF244321}">
                <p14:modId xmlns:p14="http://schemas.microsoft.com/office/powerpoint/2010/main" val="3429944967"/>
              </p:ext>
            </p:extLst>
          </p:nvPr>
        </p:nvGraphicFramePr>
        <p:xfrm>
          <a:off x="7294731" y="853607"/>
          <a:ext cx="4536961" cy="5462799"/>
        </p:xfrm>
        <a:graphic>
          <a:graphicData uri="http://schemas.openxmlformats.org/drawingml/2006/table">
            <a:tbl>
              <a:tblPr>
                <a:tableStyleId>{5C22544A-7EE6-4342-B048-85BDC9FD1C3A}</a:tableStyleId>
              </a:tblPr>
              <a:tblGrid>
                <a:gridCol w="2687336">
                  <a:extLst>
                    <a:ext uri="{9D8B030D-6E8A-4147-A177-3AD203B41FA5}">
                      <a16:colId xmlns:a16="http://schemas.microsoft.com/office/drawing/2014/main" val="2382601000"/>
                    </a:ext>
                  </a:extLst>
                </a:gridCol>
                <a:gridCol w="1849625">
                  <a:extLst>
                    <a:ext uri="{9D8B030D-6E8A-4147-A177-3AD203B41FA5}">
                      <a16:colId xmlns:a16="http://schemas.microsoft.com/office/drawing/2014/main" val="1204004425"/>
                    </a:ext>
                  </a:extLst>
                </a:gridCol>
              </a:tblGrid>
              <a:tr h="664104">
                <a:tc>
                  <a:txBody>
                    <a:bodyPr/>
                    <a:lstStyle/>
                    <a:p>
                      <a:pPr algn="l" fontAlgn="b"/>
                      <a:r>
                        <a:rPr lang="en-US" sz="1800" b="1" i="0" u="none" strike="noStrike" dirty="0">
                          <a:solidFill>
                            <a:schemeClr val="accent1">
                              <a:lumMod val="50000"/>
                            </a:schemeClr>
                          </a:solidFill>
                          <a:effectLst/>
                          <a:latin typeface="Gilroy-Medium"/>
                        </a:rPr>
                        <a:t>ITEM</a:t>
                      </a:r>
                    </a:p>
                  </a:txBody>
                  <a:tcPr marL="9525" marR="9525" marT="9525" marB="0" anchor="ctr">
                    <a:solidFill>
                      <a:schemeClr val="accent1">
                        <a:lumMod val="40000"/>
                        <a:lumOff val="60000"/>
                      </a:schemeClr>
                    </a:solidFill>
                  </a:tcPr>
                </a:tc>
                <a:tc>
                  <a:txBody>
                    <a:bodyPr/>
                    <a:lstStyle/>
                    <a:p>
                      <a:pPr algn="l" fontAlgn="b"/>
                      <a:r>
                        <a:rPr lang="en-US" sz="1800" b="1" i="0" u="none" strike="noStrike" dirty="0">
                          <a:solidFill>
                            <a:schemeClr val="accent1">
                              <a:lumMod val="50000"/>
                            </a:schemeClr>
                          </a:solidFill>
                          <a:effectLst/>
                          <a:latin typeface="Gilroy-Medium"/>
                        </a:rPr>
                        <a:t>ESTIMATED COST</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981363758"/>
                  </a:ext>
                </a:extLst>
              </a:tr>
              <a:tr h="309005">
                <a:tc>
                  <a:txBody>
                    <a:bodyPr/>
                    <a:lstStyle/>
                    <a:p>
                      <a:pPr algn="l" fontAlgn="b"/>
                      <a:r>
                        <a:rPr lang="en-US" sz="2200" u="none" strike="noStrike" dirty="0">
                          <a:solidFill>
                            <a:srgbClr val="002060"/>
                          </a:solidFill>
                          <a:effectLst/>
                          <a:latin typeface="Gilroy-Medium"/>
                        </a:rPr>
                        <a:t>Planning</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tc>
                  <a:txBody>
                    <a:bodyPr/>
                    <a:lstStyle/>
                    <a:p>
                      <a:pPr algn="l" fontAlgn="b"/>
                      <a:r>
                        <a:rPr lang="en-US" sz="2200" u="none" strike="noStrike" dirty="0">
                          <a:solidFill>
                            <a:srgbClr val="002060"/>
                          </a:solidFill>
                          <a:effectLst/>
                          <a:latin typeface="Gilroy-Medium"/>
                        </a:rPr>
                        <a:t>$300,000 </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359964186"/>
                  </a:ext>
                </a:extLst>
              </a:tr>
              <a:tr h="309005">
                <a:tc>
                  <a:txBody>
                    <a:bodyPr/>
                    <a:lstStyle/>
                    <a:p>
                      <a:pPr algn="l" fontAlgn="b"/>
                      <a:r>
                        <a:rPr lang="en-US" sz="2200" u="none" strike="noStrike" dirty="0">
                          <a:solidFill>
                            <a:srgbClr val="002060"/>
                          </a:solidFill>
                          <a:effectLst/>
                          <a:latin typeface="Gilroy-Medium"/>
                        </a:rPr>
                        <a:t>Surveys</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tc>
                  <a:txBody>
                    <a:bodyPr/>
                    <a:lstStyle/>
                    <a:p>
                      <a:pPr algn="l" fontAlgn="b"/>
                      <a:r>
                        <a:rPr lang="en-US" sz="2200" u="none" strike="noStrike" dirty="0">
                          <a:solidFill>
                            <a:srgbClr val="002060"/>
                          </a:solidFill>
                          <a:effectLst/>
                          <a:latin typeface="Gilroy-Medium"/>
                        </a:rPr>
                        <a:t>$50,000 </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344308918"/>
                  </a:ext>
                </a:extLst>
              </a:tr>
              <a:tr h="309005">
                <a:tc>
                  <a:txBody>
                    <a:bodyPr/>
                    <a:lstStyle/>
                    <a:p>
                      <a:pPr algn="l" fontAlgn="b"/>
                      <a:r>
                        <a:rPr lang="en-US" sz="2200" u="none" strike="noStrike" dirty="0">
                          <a:solidFill>
                            <a:srgbClr val="002060"/>
                          </a:solidFill>
                          <a:effectLst/>
                          <a:latin typeface="Gilroy-Medium"/>
                        </a:rPr>
                        <a:t>Environmental</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tc>
                  <a:txBody>
                    <a:bodyPr/>
                    <a:lstStyle/>
                    <a:p>
                      <a:pPr algn="l" fontAlgn="b"/>
                      <a:r>
                        <a:rPr lang="en-US" sz="2200" u="none" strike="noStrike" dirty="0">
                          <a:solidFill>
                            <a:srgbClr val="002060"/>
                          </a:solidFill>
                          <a:effectLst/>
                          <a:latin typeface="Gilroy-Medium"/>
                        </a:rPr>
                        <a:t>$25,000 </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3702141038"/>
                  </a:ext>
                </a:extLst>
              </a:tr>
              <a:tr h="309005">
                <a:tc>
                  <a:txBody>
                    <a:bodyPr/>
                    <a:lstStyle/>
                    <a:p>
                      <a:pPr algn="l" fontAlgn="b"/>
                      <a:r>
                        <a:rPr lang="en-US" sz="2200" u="none" strike="noStrike" dirty="0">
                          <a:solidFill>
                            <a:srgbClr val="002060"/>
                          </a:solidFill>
                          <a:effectLst/>
                          <a:latin typeface="Gilroy-Medium"/>
                        </a:rPr>
                        <a:t>GEIS</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tc>
                  <a:txBody>
                    <a:bodyPr/>
                    <a:lstStyle/>
                    <a:p>
                      <a:pPr algn="l" fontAlgn="b"/>
                      <a:r>
                        <a:rPr lang="en-US" sz="2200" u="none" strike="noStrike" dirty="0">
                          <a:solidFill>
                            <a:srgbClr val="002060"/>
                          </a:solidFill>
                          <a:effectLst/>
                          <a:latin typeface="Gilroy-Medium"/>
                        </a:rPr>
                        <a:t>$150,000 </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202595473"/>
                  </a:ext>
                </a:extLst>
              </a:tr>
              <a:tr h="309005">
                <a:tc>
                  <a:txBody>
                    <a:bodyPr/>
                    <a:lstStyle/>
                    <a:p>
                      <a:pPr algn="l" fontAlgn="b"/>
                      <a:r>
                        <a:rPr lang="en-US" sz="2200" u="none" strike="noStrike" dirty="0">
                          <a:solidFill>
                            <a:srgbClr val="002060"/>
                          </a:solidFill>
                          <a:effectLst/>
                          <a:latin typeface="Gilroy-Medium"/>
                        </a:rPr>
                        <a:t>Legal / Eminent Domain</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tc>
                  <a:txBody>
                    <a:bodyPr/>
                    <a:lstStyle/>
                    <a:p>
                      <a:pPr algn="l" fontAlgn="b"/>
                      <a:r>
                        <a:rPr lang="en-US" sz="2200" u="none" strike="noStrike" dirty="0">
                          <a:solidFill>
                            <a:srgbClr val="002060"/>
                          </a:solidFill>
                          <a:effectLst/>
                          <a:latin typeface="Gilroy-Medium"/>
                        </a:rPr>
                        <a:t>$400,000 </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258813375"/>
                  </a:ext>
                </a:extLst>
              </a:tr>
              <a:tr h="309005">
                <a:tc>
                  <a:txBody>
                    <a:bodyPr/>
                    <a:lstStyle/>
                    <a:p>
                      <a:pPr algn="l" fontAlgn="b"/>
                      <a:r>
                        <a:rPr lang="en-US" sz="2200" u="none" strike="noStrike" dirty="0">
                          <a:solidFill>
                            <a:srgbClr val="002060"/>
                          </a:solidFill>
                          <a:effectLst/>
                          <a:latin typeface="Gilroy-Medium"/>
                        </a:rPr>
                        <a:t>Appraisals </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tc>
                  <a:txBody>
                    <a:bodyPr/>
                    <a:lstStyle/>
                    <a:p>
                      <a:pPr algn="l" fontAlgn="b"/>
                      <a:r>
                        <a:rPr lang="en-US" sz="2200" u="none" strike="noStrike" dirty="0">
                          <a:solidFill>
                            <a:srgbClr val="002060"/>
                          </a:solidFill>
                          <a:effectLst/>
                          <a:latin typeface="Gilroy-Medium"/>
                        </a:rPr>
                        <a:t>$300,000 </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821209577"/>
                  </a:ext>
                </a:extLst>
              </a:tr>
              <a:tr h="309005">
                <a:tc>
                  <a:txBody>
                    <a:bodyPr/>
                    <a:lstStyle/>
                    <a:p>
                      <a:pPr algn="l" fontAlgn="b"/>
                      <a:r>
                        <a:rPr lang="en-US" sz="2200" u="none" strike="noStrike" dirty="0">
                          <a:solidFill>
                            <a:srgbClr val="002060"/>
                          </a:solidFill>
                          <a:effectLst/>
                          <a:latin typeface="Gilroy-Medium"/>
                        </a:rPr>
                        <a:t>Acquisition Cost</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tc>
                  <a:txBody>
                    <a:bodyPr/>
                    <a:lstStyle/>
                    <a:p>
                      <a:pPr algn="l" fontAlgn="b"/>
                      <a:r>
                        <a:rPr lang="en-US" sz="2200" u="none" strike="noStrike" dirty="0">
                          <a:solidFill>
                            <a:srgbClr val="002060"/>
                          </a:solidFill>
                          <a:effectLst/>
                          <a:latin typeface="Gilroy-Medium"/>
                        </a:rPr>
                        <a:t>$5,000,000 </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3274794206"/>
                  </a:ext>
                </a:extLst>
              </a:tr>
              <a:tr h="309005">
                <a:tc>
                  <a:txBody>
                    <a:bodyPr/>
                    <a:lstStyle/>
                    <a:p>
                      <a:pPr algn="l" fontAlgn="b"/>
                      <a:r>
                        <a:rPr lang="en-US" sz="2200" u="none" strike="noStrike" dirty="0">
                          <a:solidFill>
                            <a:srgbClr val="002060"/>
                          </a:solidFill>
                          <a:effectLst/>
                          <a:latin typeface="Gilroy-Medium"/>
                        </a:rPr>
                        <a:t>Community Center</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tc>
                  <a:txBody>
                    <a:bodyPr/>
                    <a:lstStyle/>
                    <a:p>
                      <a:pPr algn="l" fontAlgn="b"/>
                      <a:r>
                        <a:rPr lang="en-US" sz="2200" u="none" strike="noStrike" dirty="0">
                          <a:solidFill>
                            <a:srgbClr val="002060"/>
                          </a:solidFill>
                          <a:effectLst/>
                          <a:latin typeface="Gilroy-Medium"/>
                        </a:rPr>
                        <a:t>$10,000,000</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313369957"/>
                  </a:ext>
                </a:extLst>
              </a:tr>
              <a:tr h="309005">
                <a:tc>
                  <a:txBody>
                    <a:bodyPr/>
                    <a:lstStyle/>
                    <a:p>
                      <a:pPr algn="l" fontAlgn="b"/>
                      <a:r>
                        <a:rPr lang="en-US" sz="2200" u="none" strike="noStrike" dirty="0">
                          <a:solidFill>
                            <a:srgbClr val="002060"/>
                          </a:solidFill>
                          <a:effectLst/>
                          <a:latin typeface="Gilroy-Medium"/>
                        </a:rPr>
                        <a:t>Roadway/Utility Infrastructure</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tc>
                  <a:txBody>
                    <a:bodyPr/>
                    <a:lstStyle/>
                    <a:p>
                      <a:pPr algn="l" fontAlgn="b"/>
                      <a:r>
                        <a:rPr lang="en-US" sz="2200" u="none" strike="noStrike" dirty="0">
                          <a:solidFill>
                            <a:srgbClr val="002060"/>
                          </a:solidFill>
                          <a:effectLst/>
                          <a:latin typeface="Gilroy-Medium"/>
                        </a:rPr>
                        <a:t>$9,000,000 </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435171306"/>
                  </a:ext>
                </a:extLst>
              </a:tr>
              <a:tr h="309005">
                <a:tc>
                  <a:txBody>
                    <a:bodyPr/>
                    <a:lstStyle/>
                    <a:p>
                      <a:pPr algn="l" fontAlgn="b"/>
                      <a:r>
                        <a:rPr lang="en-US" sz="2200" u="none" strike="noStrike" dirty="0">
                          <a:solidFill>
                            <a:srgbClr val="002060"/>
                          </a:solidFill>
                          <a:effectLst/>
                          <a:latin typeface="Gilroy-Medium"/>
                        </a:rPr>
                        <a:t>Park Development</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tc>
                  <a:txBody>
                    <a:bodyPr/>
                    <a:lstStyle/>
                    <a:p>
                      <a:pPr algn="l" fontAlgn="b"/>
                      <a:r>
                        <a:rPr lang="en-US" sz="2200" u="none" strike="noStrike" dirty="0">
                          <a:solidFill>
                            <a:srgbClr val="002060"/>
                          </a:solidFill>
                          <a:effectLst/>
                          <a:latin typeface="Gilroy-Medium"/>
                        </a:rPr>
                        <a:t>$600,000 </a:t>
                      </a:r>
                      <a:endParaRPr lang="en-US" sz="2200" b="0" i="0" u="none" strike="noStrike" dirty="0">
                        <a:solidFill>
                          <a:srgbClr val="002060"/>
                        </a:solidFill>
                        <a:effectLst/>
                        <a:latin typeface="Gilroy-Medium"/>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3326608067"/>
                  </a:ext>
                </a:extLst>
              </a:tr>
              <a:tr h="309005">
                <a:tc>
                  <a:txBody>
                    <a:bodyPr/>
                    <a:lstStyle/>
                    <a:p>
                      <a:pPr algn="l" fontAlgn="b"/>
                      <a:r>
                        <a:rPr lang="en-US" sz="2200" b="1" i="0" u="none" strike="noStrike" dirty="0">
                          <a:solidFill>
                            <a:srgbClr val="002060"/>
                          </a:solidFill>
                          <a:effectLst/>
                          <a:latin typeface="Gilroy-Medium"/>
                        </a:rPr>
                        <a:t>                              TOTAL:</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2200" b="1" u="none" strike="noStrike" dirty="0">
                          <a:solidFill>
                            <a:srgbClr val="002060"/>
                          </a:solidFill>
                          <a:effectLst/>
                          <a:latin typeface="Gilroy-Medium"/>
                        </a:rPr>
                        <a:t>~$30,000,000 </a:t>
                      </a:r>
                      <a:endParaRPr lang="en-US" sz="2200" b="1" i="0" u="none" strike="noStrike" dirty="0">
                        <a:solidFill>
                          <a:srgbClr val="002060"/>
                        </a:solidFill>
                        <a:effectLst/>
                        <a:latin typeface="Gilroy-Medium"/>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30261952"/>
                  </a:ext>
                </a:extLst>
              </a:tr>
            </a:tbl>
          </a:graphicData>
        </a:graphic>
      </p:graphicFrame>
    </p:spTree>
    <p:extLst>
      <p:ext uri="{BB962C8B-B14F-4D97-AF65-F5344CB8AC3E}">
        <p14:creationId xmlns:p14="http://schemas.microsoft.com/office/powerpoint/2010/main" val="147795866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99"/>
                                        </p:tgtEl>
                                        <p:attrNameLst>
                                          <p:attrName>style.visibility</p:attrName>
                                        </p:attrNameLst>
                                      </p:cBhvr>
                                      <p:to>
                                        <p:strVal val="visible"/>
                                      </p:to>
                                    </p:set>
                                    <p:anim calcmode="lin" valueType="num">
                                      <p:cBhvr>
                                        <p:cTn id="7" dur="500" fill="hold"/>
                                        <p:tgtEl>
                                          <p:spTgt spid="299"/>
                                        </p:tgtEl>
                                        <p:attrNameLst>
                                          <p:attrName>ppt_x</p:attrName>
                                        </p:attrNameLst>
                                      </p:cBhvr>
                                      <p:tavLst>
                                        <p:tav tm="0">
                                          <p:val>
                                            <p:strVal val="#ppt_x"/>
                                          </p:val>
                                        </p:tav>
                                        <p:tav tm="100000">
                                          <p:val>
                                            <p:strVal val="#ppt_x"/>
                                          </p:val>
                                        </p:tav>
                                      </p:tavLst>
                                    </p:anim>
                                    <p:anim calcmode="lin" valueType="num">
                                      <p:cBhvr>
                                        <p:cTn id="8"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4D017-B6D2-3911-CC94-E2F53006D5A9}"/>
            </a:ext>
          </a:extLst>
        </p:cNvPr>
        <p:cNvGrpSpPr/>
        <p:nvPr/>
      </p:nvGrpSpPr>
      <p:grpSpPr>
        <a:xfrm>
          <a:off x="0" y="0"/>
          <a:ext cx="0" cy="0"/>
          <a:chOff x="0" y="0"/>
          <a:chExt cx="0" cy="0"/>
        </a:xfrm>
      </p:grpSpPr>
      <p:sp>
        <p:nvSpPr>
          <p:cNvPr id="299" name="Rectangle 2">
            <a:extLst>
              <a:ext uri="{FF2B5EF4-FFF2-40B4-BE49-F238E27FC236}">
                <a16:creationId xmlns:a16="http://schemas.microsoft.com/office/drawing/2014/main" id="{68F824B2-E382-B072-75BB-6CE057FDA9AA}"/>
              </a:ext>
            </a:extLst>
          </p:cNvPr>
          <p:cNvSpPr/>
          <p:nvPr/>
        </p:nvSpPr>
        <p:spPr>
          <a:xfrm>
            <a:off x="-167440" y="0"/>
            <a:ext cx="12526880" cy="6925734"/>
          </a:xfrm>
          <a:prstGeom prst="rect">
            <a:avLst/>
          </a:prstGeom>
          <a:solidFill>
            <a:srgbClr val="EAEFF7"/>
          </a:solidFill>
          <a:ln w="12700">
            <a:miter lim="400000"/>
          </a:ln>
        </p:spPr>
        <p:txBody>
          <a:bodyPr lIns="45719" rIns="45719" anchor="ctr"/>
          <a:lstStyle/>
          <a:p>
            <a:pPr marL="0" marR="0" lvl="0" indent="0" algn="ctr" defTabSz="1463039" rtl="0" eaLnBrk="1" fontAlgn="auto" latinLnBrk="0" hangingPunct="0">
              <a:lnSpc>
                <a:spcPct val="100000"/>
              </a:lnSpc>
              <a:spcBef>
                <a:spcPts val="0"/>
              </a:spcBef>
              <a:spcAft>
                <a:spcPts val="0"/>
              </a:spcAft>
              <a:buClrTx/>
              <a:buSzTx/>
              <a:buFontTx/>
              <a:buNone/>
              <a:tabLst/>
              <a:defRPr sz="4600">
                <a:solidFill>
                  <a:srgbClr val="EAEFF7"/>
                </a:solidFill>
                <a:latin typeface="+mj-lt"/>
                <a:ea typeface="+mj-ea"/>
                <a:cs typeface="+mj-cs"/>
                <a:sym typeface="Calibri"/>
              </a:defRPr>
            </a:pPr>
            <a:endParaRPr kumimoji="0" sz="4600" b="0" i="0" u="none" strike="noStrike" kern="0" cap="none" spc="0" normalizeH="0" baseline="0" noProof="0">
              <a:ln>
                <a:noFill/>
              </a:ln>
              <a:solidFill>
                <a:srgbClr val="EAEFF7"/>
              </a:solidFill>
              <a:effectLst/>
              <a:uLnTx/>
              <a:uFillTx/>
              <a:latin typeface="Calibri"/>
              <a:ea typeface="Calibri"/>
              <a:cs typeface="Calibri"/>
              <a:sym typeface="Calibri"/>
            </a:endParaRPr>
          </a:p>
        </p:txBody>
      </p:sp>
      <p:sp>
        <p:nvSpPr>
          <p:cNvPr id="300" name="Rectangle 6">
            <a:extLst>
              <a:ext uri="{FF2B5EF4-FFF2-40B4-BE49-F238E27FC236}">
                <a16:creationId xmlns:a16="http://schemas.microsoft.com/office/drawing/2014/main" id="{865B8EF2-44B4-8469-4128-E20B002A938A}"/>
              </a:ext>
            </a:extLst>
          </p:cNvPr>
          <p:cNvSpPr txBox="1"/>
          <p:nvPr/>
        </p:nvSpPr>
        <p:spPr>
          <a:xfrm>
            <a:off x="421891" y="373476"/>
            <a:ext cx="10634051"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r>
              <a:rPr kumimoji="0" lang="en-US" sz="2800" b="1" i="0" u="none" strike="noStrike" kern="0" cap="none" spc="100" normalizeH="0" baseline="0" noProof="0" dirty="0">
                <a:ln>
                  <a:noFill/>
                </a:ln>
                <a:solidFill>
                  <a:srgbClr val="C6394B"/>
                </a:solidFill>
                <a:effectLst/>
                <a:uLnTx/>
                <a:uFillTx/>
                <a:latin typeface="Gilroy-Bold"/>
                <a:sym typeface="Gilroy-Bold"/>
              </a:rPr>
              <a:t>Modeled Tax Revenues – 20-Years</a:t>
            </a:r>
            <a:endParaRPr kumimoji="0" sz="2800" b="1" i="0" u="none" strike="noStrike" kern="0" cap="none" spc="100" normalizeH="0" baseline="0" noProof="0" dirty="0">
              <a:ln>
                <a:noFill/>
              </a:ln>
              <a:solidFill>
                <a:srgbClr val="171D4C"/>
              </a:solidFill>
              <a:effectLst/>
              <a:uLnTx/>
              <a:uFillTx/>
              <a:latin typeface="Gilroy-Bold"/>
              <a:sym typeface="Gilroy-Bold"/>
            </a:endParaRPr>
          </a:p>
        </p:txBody>
      </p:sp>
      <p:pic>
        <p:nvPicPr>
          <p:cNvPr id="6" name="Picture 5">
            <a:extLst>
              <a:ext uri="{FF2B5EF4-FFF2-40B4-BE49-F238E27FC236}">
                <a16:creationId xmlns:a16="http://schemas.microsoft.com/office/drawing/2014/main" id="{932A7FA7-34D3-23B7-F6E0-17FCAB491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518580" y="-342907"/>
            <a:ext cx="5302504" cy="8604518"/>
          </a:xfrm>
          <a:prstGeom prst="rect">
            <a:avLst/>
          </a:prstGeom>
        </p:spPr>
      </p:pic>
      <p:sp>
        <p:nvSpPr>
          <p:cNvPr id="2" name="Green Meeting Space…">
            <a:extLst>
              <a:ext uri="{FF2B5EF4-FFF2-40B4-BE49-F238E27FC236}">
                <a16:creationId xmlns:a16="http://schemas.microsoft.com/office/drawing/2014/main" id="{1102F7CD-067E-AE4F-B717-2E7DC93B9B81}"/>
              </a:ext>
            </a:extLst>
          </p:cNvPr>
          <p:cNvSpPr txBox="1"/>
          <p:nvPr/>
        </p:nvSpPr>
        <p:spPr>
          <a:xfrm>
            <a:off x="8510910" y="2021932"/>
            <a:ext cx="3534786" cy="4113013"/>
          </a:xfrm>
          <a:prstGeom prst="rect">
            <a:avLst/>
          </a:prstGeom>
          <a:solidFill>
            <a:schemeClr val="accent5">
              <a:lumMod val="60000"/>
              <a:lumOff val="40000"/>
            </a:schemeClr>
          </a:solidFill>
          <a:ln w="12700">
            <a:solidFill>
              <a:srgbClr val="00206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buSzPct val="100000"/>
              <a:defRPr sz="2100">
                <a:solidFill>
                  <a:srgbClr val="04144A"/>
                </a:solidFill>
              </a:defRPr>
            </a:pPr>
            <a:endParaRPr lang="en-US" dirty="0">
              <a:latin typeface="Gilroy-Medium"/>
            </a:endParaRPr>
          </a:p>
          <a:p>
            <a:pPr marL="190500" indent="-190500">
              <a:buSzPct val="100000"/>
              <a:buFontTx/>
              <a:buChar char="•"/>
              <a:defRPr sz="2100">
                <a:solidFill>
                  <a:srgbClr val="04144A"/>
                </a:solidFill>
              </a:defRPr>
            </a:pPr>
            <a:r>
              <a:rPr lang="en-US" dirty="0">
                <a:latin typeface="Gilroy-Medium"/>
              </a:rPr>
              <a:t>Mixed-Use Residential</a:t>
            </a:r>
          </a:p>
          <a:p>
            <a:pPr marL="190500" indent="-190500">
              <a:buSzPct val="100000"/>
              <a:buFontTx/>
              <a:buChar char="•"/>
              <a:defRPr sz="2100">
                <a:solidFill>
                  <a:srgbClr val="04144A"/>
                </a:solidFill>
              </a:defRPr>
            </a:pPr>
            <a:r>
              <a:rPr lang="en-US" dirty="0">
                <a:latin typeface="Gilroy-Medium"/>
              </a:rPr>
              <a:t>Assessed Value $65 million at full build-out</a:t>
            </a:r>
          </a:p>
          <a:p>
            <a:pPr marL="190500" indent="-190500">
              <a:buSzPct val="100000"/>
              <a:buChar char="•"/>
              <a:defRPr sz="2100">
                <a:solidFill>
                  <a:srgbClr val="04144A"/>
                </a:solidFill>
              </a:defRPr>
            </a:pPr>
            <a:r>
              <a:rPr lang="en-US" dirty="0">
                <a:latin typeface="Gilroy-Medium"/>
              </a:rPr>
              <a:t>Property tax revenues part of PIF over 20-years</a:t>
            </a:r>
          </a:p>
          <a:p>
            <a:pPr marL="190500" indent="-190500">
              <a:buSzPct val="100000"/>
              <a:buChar char="•"/>
              <a:defRPr sz="2100">
                <a:solidFill>
                  <a:srgbClr val="04144A"/>
                </a:solidFill>
              </a:defRPr>
            </a:pPr>
            <a:r>
              <a:rPr lang="en-US" dirty="0">
                <a:latin typeface="Gilroy-Medium"/>
              </a:rPr>
              <a:t>Used to offset infrastructure/development costs</a:t>
            </a:r>
          </a:p>
          <a:p>
            <a:pPr marL="190500" indent="-190500">
              <a:buSzPct val="100000"/>
              <a:buChar char="•"/>
              <a:defRPr sz="2100">
                <a:solidFill>
                  <a:srgbClr val="04144A"/>
                </a:solidFill>
              </a:defRPr>
            </a:pPr>
            <a:endParaRPr lang="en-US" dirty="0">
              <a:latin typeface="Gilroy-Medium"/>
            </a:endParaRPr>
          </a:p>
          <a:p>
            <a:pPr marL="190500" indent="-190500">
              <a:buSzPct val="100000"/>
              <a:buChar char="•"/>
              <a:defRPr sz="2100">
                <a:solidFill>
                  <a:srgbClr val="04144A"/>
                </a:solidFill>
              </a:defRPr>
            </a:pPr>
            <a:endParaRPr lang="en-US" dirty="0">
              <a:latin typeface="Gilroy-Medium"/>
            </a:endParaRPr>
          </a:p>
        </p:txBody>
      </p:sp>
      <p:sp>
        <p:nvSpPr>
          <p:cNvPr id="7" name="Green Meeting Space…">
            <a:extLst>
              <a:ext uri="{FF2B5EF4-FFF2-40B4-BE49-F238E27FC236}">
                <a16:creationId xmlns:a16="http://schemas.microsoft.com/office/drawing/2014/main" id="{061F47D0-9ADD-1B29-FC34-D39E26B09034}"/>
              </a:ext>
            </a:extLst>
          </p:cNvPr>
          <p:cNvSpPr txBox="1"/>
          <p:nvPr/>
        </p:nvSpPr>
        <p:spPr>
          <a:xfrm>
            <a:off x="146304" y="2371511"/>
            <a:ext cx="3534786" cy="4113013"/>
          </a:xfrm>
          <a:prstGeom prst="rect">
            <a:avLst/>
          </a:prstGeom>
          <a:solidFill>
            <a:schemeClr val="accent5">
              <a:lumMod val="60000"/>
              <a:lumOff val="40000"/>
            </a:schemeClr>
          </a:solidFill>
          <a:ln w="12700">
            <a:solidFill>
              <a:srgbClr val="00206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p>
            <a:pPr>
              <a:buSzPct val="100000"/>
              <a:defRPr sz="2100">
                <a:solidFill>
                  <a:srgbClr val="04144A"/>
                </a:solidFill>
              </a:defRPr>
            </a:pPr>
            <a:endParaRPr lang="en-US" dirty="0">
              <a:latin typeface="Gilroy-Medium"/>
            </a:endParaRPr>
          </a:p>
          <a:p>
            <a:pPr marL="190500" indent="-190500">
              <a:buSzPct val="100000"/>
              <a:buFontTx/>
              <a:buChar char="•"/>
              <a:defRPr sz="2100">
                <a:solidFill>
                  <a:srgbClr val="04144A"/>
                </a:solidFill>
              </a:defRPr>
            </a:pPr>
            <a:r>
              <a:rPr lang="en-US" dirty="0">
                <a:latin typeface="Gilroy-Medium"/>
              </a:rPr>
              <a:t>Conservative Development Forecast</a:t>
            </a:r>
          </a:p>
          <a:p>
            <a:pPr marL="190500" indent="-190500">
              <a:buSzPct val="100000"/>
              <a:buFontTx/>
              <a:buChar char="•"/>
              <a:defRPr sz="2100">
                <a:solidFill>
                  <a:srgbClr val="04144A"/>
                </a:solidFill>
              </a:defRPr>
            </a:pPr>
            <a:r>
              <a:rPr lang="en-US" dirty="0">
                <a:latin typeface="Gilroy-Medium"/>
              </a:rPr>
              <a:t>Commercial Development</a:t>
            </a:r>
          </a:p>
          <a:p>
            <a:pPr marL="647700" lvl="1" indent="-190500">
              <a:buSzPct val="100000"/>
              <a:buFontTx/>
              <a:buChar char="•"/>
              <a:defRPr sz="2100">
                <a:solidFill>
                  <a:srgbClr val="04144A"/>
                </a:solidFill>
              </a:defRPr>
            </a:pPr>
            <a:r>
              <a:rPr lang="en-US" dirty="0">
                <a:latin typeface="Gilroy-Medium"/>
              </a:rPr>
              <a:t>Retail, Restaurant, Entertainment</a:t>
            </a:r>
          </a:p>
          <a:p>
            <a:pPr marL="190500" indent="-190500">
              <a:buSzPct val="100000"/>
              <a:buFontTx/>
              <a:buChar char="•"/>
              <a:defRPr sz="2100">
                <a:solidFill>
                  <a:srgbClr val="04144A"/>
                </a:solidFill>
              </a:defRPr>
            </a:pPr>
            <a:r>
              <a:rPr lang="en-US" dirty="0">
                <a:latin typeface="Gilroy-Medium"/>
              </a:rPr>
              <a:t>Assessed Value $60 million at full build-out</a:t>
            </a:r>
          </a:p>
          <a:p>
            <a:pPr marL="190500" indent="-190500">
              <a:buSzPct val="100000"/>
              <a:buChar char="•"/>
              <a:defRPr sz="2100">
                <a:solidFill>
                  <a:srgbClr val="04144A"/>
                </a:solidFill>
              </a:defRPr>
            </a:pPr>
            <a:r>
              <a:rPr lang="en-US" dirty="0">
                <a:latin typeface="Gilroy-Medium"/>
              </a:rPr>
              <a:t>Estimated $36 million property tax revenues over 20-years</a:t>
            </a:r>
          </a:p>
          <a:p>
            <a:pPr marL="190500" indent="-190500">
              <a:buSzPct val="100000"/>
              <a:buChar char="•"/>
              <a:defRPr sz="2100">
                <a:solidFill>
                  <a:srgbClr val="04144A"/>
                </a:solidFill>
              </a:defRPr>
            </a:pPr>
            <a:r>
              <a:rPr lang="en-US" dirty="0">
                <a:latin typeface="Gilroy-Medium"/>
              </a:rPr>
              <a:t>Non-abated as if owned property</a:t>
            </a:r>
          </a:p>
          <a:p>
            <a:pPr marL="190500" indent="-190500">
              <a:buSzPct val="100000"/>
              <a:buChar char="•"/>
              <a:defRPr sz="2100">
                <a:solidFill>
                  <a:srgbClr val="04144A"/>
                </a:solidFill>
              </a:defRPr>
            </a:pPr>
            <a:endParaRPr lang="en-US" dirty="0">
              <a:latin typeface="Gilroy-Medium"/>
            </a:endParaRPr>
          </a:p>
        </p:txBody>
      </p:sp>
      <p:cxnSp>
        <p:nvCxnSpPr>
          <p:cNvPr id="9" name="Straight Arrow Connector 8">
            <a:extLst>
              <a:ext uri="{FF2B5EF4-FFF2-40B4-BE49-F238E27FC236}">
                <a16:creationId xmlns:a16="http://schemas.microsoft.com/office/drawing/2014/main" id="{5E2243EB-4630-139A-70B0-7828D85783E0}"/>
              </a:ext>
            </a:extLst>
          </p:cNvPr>
          <p:cNvCxnSpPr>
            <a:cxnSpLocks/>
          </p:cNvCxnSpPr>
          <p:nvPr/>
        </p:nvCxnSpPr>
        <p:spPr>
          <a:xfrm flipV="1">
            <a:off x="3291840" y="1746504"/>
            <a:ext cx="557784" cy="6949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9FC8C60A-EA50-F1CC-EE7B-A917F82118C7}"/>
              </a:ext>
            </a:extLst>
          </p:cNvPr>
          <p:cNvCxnSpPr>
            <a:cxnSpLocks/>
          </p:cNvCxnSpPr>
          <p:nvPr/>
        </p:nvCxnSpPr>
        <p:spPr>
          <a:xfrm flipV="1">
            <a:off x="3531738" y="3959352"/>
            <a:ext cx="2933070" cy="4025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3F5F51B2-1D56-0D92-0FA0-30C04C67AF6D}"/>
              </a:ext>
            </a:extLst>
          </p:cNvPr>
          <p:cNvCxnSpPr>
            <a:cxnSpLocks/>
          </p:cNvCxnSpPr>
          <p:nvPr/>
        </p:nvCxnSpPr>
        <p:spPr>
          <a:xfrm flipH="1" flipV="1">
            <a:off x="6885432" y="2532888"/>
            <a:ext cx="1764792" cy="1188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 name="Straight Arrow Connector 3">
            <a:extLst>
              <a:ext uri="{FF2B5EF4-FFF2-40B4-BE49-F238E27FC236}">
                <a16:creationId xmlns:a16="http://schemas.microsoft.com/office/drawing/2014/main" id="{49F25F68-6199-BC7E-7865-7B75A06C93B7}"/>
              </a:ext>
            </a:extLst>
          </p:cNvPr>
          <p:cNvCxnSpPr>
            <a:cxnSpLocks/>
          </p:cNvCxnSpPr>
          <p:nvPr/>
        </p:nvCxnSpPr>
        <p:spPr>
          <a:xfrm flipH="1" flipV="1">
            <a:off x="6885432" y="4770120"/>
            <a:ext cx="1764792" cy="1188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64487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99"/>
                                        </p:tgtEl>
                                        <p:attrNameLst>
                                          <p:attrName>style.visibility</p:attrName>
                                        </p:attrNameLst>
                                      </p:cBhvr>
                                      <p:to>
                                        <p:strVal val="visible"/>
                                      </p:to>
                                    </p:set>
                                    <p:anim calcmode="lin" valueType="num">
                                      <p:cBhvr>
                                        <p:cTn id="7" dur="500" fill="hold"/>
                                        <p:tgtEl>
                                          <p:spTgt spid="299"/>
                                        </p:tgtEl>
                                        <p:attrNameLst>
                                          <p:attrName>ppt_x</p:attrName>
                                        </p:attrNameLst>
                                      </p:cBhvr>
                                      <p:tavLst>
                                        <p:tav tm="0">
                                          <p:val>
                                            <p:strVal val="#ppt_x"/>
                                          </p:val>
                                        </p:tav>
                                        <p:tav tm="100000">
                                          <p:val>
                                            <p:strVal val="#ppt_x"/>
                                          </p:val>
                                        </p:tav>
                                      </p:tavLst>
                                    </p:anim>
                                    <p:anim calcmode="lin" valueType="num">
                                      <p:cBhvr>
                                        <p:cTn id="8"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64000"/>
          </a:srgbClr>
        </a:solidFill>
        <a:effectLst/>
      </p:bgPr>
    </p:bg>
    <p:spTree>
      <p:nvGrpSpPr>
        <p:cNvPr id="1" name=""/>
        <p:cNvGrpSpPr/>
        <p:nvPr/>
      </p:nvGrpSpPr>
      <p:grpSpPr>
        <a:xfrm>
          <a:off x="0" y="0"/>
          <a:ext cx="0" cy="0"/>
          <a:chOff x="0" y="0"/>
          <a:chExt cx="0" cy="0"/>
        </a:xfrm>
      </p:grpSpPr>
      <p:pic>
        <p:nvPicPr>
          <p:cNvPr id="444" name="Picture 1" descr="Picture 1"/>
          <p:cNvPicPr>
            <a:picLocks noChangeAspect="1"/>
          </p:cNvPicPr>
          <p:nvPr/>
        </p:nvPicPr>
        <p:blipFill>
          <a:blip r:embed="rId3"/>
          <a:stretch>
            <a:fillRect/>
          </a:stretch>
        </p:blipFill>
        <p:spPr>
          <a:xfrm>
            <a:off x="0" y="-12149"/>
            <a:ext cx="12192000" cy="6855126"/>
          </a:xfrm>
          <a:prstGeom prst="rect">
            <a:avLst/>
          </a:prstGeom>
          <a:ln w="12700">
            <a:miter lim="400000"/>
          </a:ln>
        </p:spPr>
      </p:pic>
      <p:pic>
        <p:nvPicPr>
          <p:cNvPr id="446" name="Image" descr="Image"/>
          <p:cNvPicPr>
            <a:picLocks noChangeAspect="1"/>
          </p:cNvPicPr>
          <p:nvPr/>
        </p:nvPicPr>
        <p:blipFill>
          <a:blip r:embed="rId4"/>
          <a:stretch>
            <a:fillRect/>
          </a:stretch>
        </p:blipFill>
        <p:spPr>
          <a:xfrm>
            <a:off x="459334" y="6058274"/>
            <a:ext cx="2673090" cy="327009"/>
          </a:xfrm>
          <a:prstGeom prst="rect">
            <a:avLst/>
          </a:prstGeom>
          <a:ln w="12700">
            <a:miter lim="400000"/>
          </a:ln>
        </p:spPr>
      </p:pic>
      <p:sp>
        <p:nvSpPr>
          <p:cNvPr id="2" name="Navigating the Reimagined Boulevard Mall…">
            <a:extLst>
              <a:ext uri="{FF2B5EF4-FFF2-40B4-BE49-F238E27FC236}">
                <a16:creationId xmlns:a16="http://schemas.microsoft.com/office/drawing/2014/main" id="{963053BC-4D01-31EE-56F2-C705E38A3103}"/>
              </a:ext>
            </a:extLst>
          </p:cNvPr>
          <p:cNvSpPr txBox="1"/>
          <p:nvPr/>
        </p:nvSpPr>
        <p:spPr>
          <a:xfrm>
            <a:off x="2199736" y="1176763"/>
            <a:ext cx="7479791" cy="4645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85750" indent="-285750">
              <a:buFont typeface="Arial" panose="020B0604020202020204" pitchFamily="34" charset="0"/>
              <a:buChar char="•"/>
            </a:pPr>
            <a:r>
              <a:rPr lang="en-US" sz="3200" b="1" dirty="0">
                <a:latin typeface="Gilroy-Medium"/>
              </a:rPr>
              <a:t>Phased reactivation of site as high-density, mixed-use development </a:t>
            </a:r>
          </a:p>
          <a:p>
            <a:pPr marL="285750" indent="-285750">
              <a:buFont typeface="Arial" panose="020B0604020202020204" pitchFamily="34" charset="0"/>
              <a:buChar char="•"/>
            </a:pPr>
            <a:r>
              <a:rPr lang="en-US" sz="3200" b="1" dirty="0">
                <a:latin typeface="Gilroy-Medium"/>
              </a:rPr>
              <a:t>Generation of long-term revenue to Town, school district and county</a:t>
            </a:r>
          </a:p>
          <a:p>
            <a:pPr marL="285750" indent="-285750">
              <a:buFont typeface="Arial" panose="020B0604020202020204" pitchFamily="34" charset="0"/>
              <a:buChar char="•"/>
            </a:pPr>
            <a:r>
              <a:rPr lang="en-US" sz="3200" b="1" dirty="0">
                <a:latin typeface="Gilroy-Medium"/>
              </a:rPr>
              <a:t>High quality commercial/retail development</a:t>
            </a:r>
          </a:p>
          <a:p>
            <a:pPr marL="285750" indent="-285750">
              <a:buFont typeface="Arial" panose="020B0604020202020204" pitchFamily="34" charset="0"/>
              <a:buChar char="•"/>
            </a:pPr>
            <a:r>
              <a:rPr lang="en-US" sz="3200" b="1" dirty="0">
                <a:latin typeface="Gilroy-Medium"/>
              </a:rPr>
              <a:t>Variety of housing to meet varied needs of Amherst residents</a:t>
            </a:r>
          </a:p>
          <a:p>
            <a:pPr marL="285750" indent="-285750">
              <a:buFont typeface="Arial" panose="020B0604020202020204" pitchFamily="34" charset="0"/>
              <a:buChar char="•"/>
            </a:pPr>
            <a:r>
              <a:rPr lang="en-US" sz="3200" b="1" dirty="0">
                <a:latin typeface="Gilroy-Medium"/>
              </a:rPr>
              <a:t>Community center with adjacent park</a:t>
            </a:r>
          </a:p>
        </p:txBody>
      </p:sp>
      <p:sp>
        <p:nvSpPr>
          <p:cNvPr id="3" name="Rectangle 6">
            <a:extLst>
              <a:ext uri="{FF2B5EF4-FFF2-40B4-BE49-F238E27FC236}">
                <a16:creationId xmlns:a16="http://schemas.microsoft.com/office/drawing/2014/main" id="{AD7D858A-F2D2-AF36-2996-DEE0E320B378}"/>
              </a:ext>
            </a:extLst>
          </p:cNvPr>
          <p:cNvSpPr txBox="1"/>
          <p:nvPr/>
        </p:nvSpPr>
        <p:spPr>
          <a:xfrm>
            <a:off x="879091" y="208890"/>
            <a:ext cx="10634051"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r>
              <a:rPr kumimoji="0" lang="en-US" sz="2800" b="1" i="0" u="none" strike="noStrike" kern="0" cap="none" spc="100" normalizeH="0" baseline="0" noProof="0" dirty="0">
                <a:ln>
                  <a:noFill/>
                </a:ln>
                <a:solidFill>
                  <a:srgbClr val="C6394B"/>
                </a:solidFill>
                <a:effectLst/>
                <a:uLnTx/>
                <a:uFillTx/>
                <a:latin typeface="Gilroy-Bold"/>
                <a:sym typeface="Gilroy-Bold"/>
              </a:rPr>
              <a:t>Successful Redevelopment</a:t>
            </a:r>
            <a:endParaRPr kumimoji="0" sz="2800" b="1" i="0" u="none" strike="noStrike" kern="0" cap="none" spc="100" normalizeH="0" baseline="0" noProof="0" dirty="0">
              <a:ln>
                <a:noFill/>
              </a:ln>
              <a:solidFill>
                <a:srgbClr val="171D4C"/>
              </a:solidFill>
              <a:effectLst/>
              <a:uLnTx/>
              <a:uFillTx/>
              <a:latin typeface="Gilroy-Bold"/>
              <a:sym typeface="Gilroy-Bold"/>
            </a:endParaRPr>
          </a:p>
        </p:txBody>
      </p:sp>
      <p:pic>
        <p:nvPicPr>
          <p:cNvPr id="4" name="PRIMARY_HORIZ.png" descr="PRIMARY_HORIZ.png">
            <a:extLst>
              <a:ext uri="{FF2B5EF4-FFF2-40B4-BE49-F238E27FC236}">
                <a16:creationId xmlns:a16="http://schemas.microsoft.com/office/drawing/2014/main" id="{F2F089AD-7BAA-2A01-82D5-8B1B5F1F482A}"/>
              </a:ext>
            </a:extLst>
          </p:cNvPr>
          <p:cNvPicPr>
            <a:picLocks noChangeAspect="1"/>
          </p:cNvPicPr>
          <p:nvPr/>
        </p:nvPicPr>
        <p:blipFill>
          <a:blip r:embed="rId5"/>
          <a:stretch>
            <a:fillRect/>
          </a:stretch>
        </p:blipFill>
        <p:spPr>
          <a:xfrm>
            <a:off x="447952" y="6056861"/>
            <a:ext cx="2689794" cy="32983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hecker/>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6DDB9-4C46-46B9-5366-9BE67A4E7CFC}"/>
            </a:ext>
          </a:extLst>
        </p:cNvPr>
        <p:cNvGrpSpPr/>
        <p:nvPr/>
      </p:nvGrpSpPr>
      <p:grpSpPr>
        <a:xfrm>
          <a:off x="0" y="0"/>
          <a:ext cx="0" cy="0"/>
          <a:chOff x="0" y="0"/>
          <a:chExt cx="0" cy="0"/>
        </a:xfrm>
      </p:grpSpPr>
      <p:sp>
        <p:nvSpPr>
          <p:cNvPr id="299" name="Rectangle 2">
            <a:extLst>
              <a:ext uri="{FF2B5EF4-FFF2-40B4-BE49-F238E27FC236}">
                <a16:creationId xmlns:a16="http://schemas.microsoft.com/office/drawing/2014/main" id="{BE2A2760-78BD-7BBA-8E9E-2F8AB3FBB7DE}"/>
              </a:ext>
            </a:extLst>
          </p:cNvPr>
          <p:cNvSpPr/>
          <p:nvPr/>
        </p:nvSpPr>
        <p:spPr>
          <a:xfrm>
            <a:off x="-167440" y="0"/>
            <a:ext cx="12526880" cy="6925734"/>
          </a:xfrm>
          <a:prstGeom prst="rect">
            <a:avLst/>
          </a:prstGeom>
          <a:solidFill>
            <a:srgbClr val="EAEFF7"/>
          </a:solidFill>
          <a:ln w="12700">
            <a:miter lim="400000"/>
          </a:ln>
        </p:spPr>
        <p:txBody>
          <a:bodyPr lIns="45719" rIns="45719" anchor="ctr"/>
          <a:lstStyle/>
          <a:p>
            <a:pPr marL="0" marR="0" lvl="0" indent="0" algn="ctr" defTabSz="1463039" rtl="0" eaLnBrk="1" fontAlgn="auto" latinLnBrk="0" hangingPunct="0">
              <a:lnSpc>
                <a:spcPct val="100000"/>
              </a:lnSpc>
              <a:spcBef>
                <a:spcPts val="0"/>
              </a:spcBef>
              <a:spcAft>
                <a:spcPts val="0"/>
              </a:spcAft>
              <a:buClrTx/>
              <a:buSzTx/>
              <a:buFontTx/>
              <a:buNone/>
              <a:tabLst/>
              <a:defRPr sz="4600">
                <a:solidFill>
                  <a:srgbClr val="EAEFF7"/>
                </a:solidFill>
                <a:latin typeface="+mj-lt"/>
                <a:ea typeface="+mj-ea"/>
                <a:cs typeface="+mj-cs"/>
                <a:sym typeface="Calibri"/>
              </a:defRPr>
            </a:pPr>
            <a:endParaRPr kumimoji="0" sz="4600" b="0" i="0" u="none" strike="noStrike" kern="0" cap="none" spc="0" normalizeH="0" baseline="0" noProof="0">
              <a:ln>
                <a:noFill/>
              </a:ln>
              <a:solidFill>
                <a:srgbClr val="EAEFF7"/>
              </a:solidFill>
              <a:effectLst/>
              <a:uLnTx/>
              <a:uFillTx/>
              <a:latin typeface="Calibri"/>
              <a:ea typeface="Calibri"/>
              <a:cs typeface="Calibri"/>
              <a:sym typeface="Calibri"/>
            </a:endParaRPr>
          </a:p>
        </p:txBody>
      </p:sp>
      <p:sp>
        <p:nvSpPr>
          <p:cNvPr id="300" name="Rectangle 6">
            <a:extLst>
              <a:ext uri="{FF2B5EF4-FFF2-40B4-BE49-F238E27FC236}">
                <a16:creationId xmlns:a16="http://schemas.microsoft.com/office/drawing/2014/main" id="{18494FD3-4FFD-D5F0-AA2F-0A8C03A78DE3}"/>
              </a:ext>
            </a:extLst>
          </p:cNvPr>
          <p:cNvSpPr txBox="1"/>
          <p:nvPr/>
        </p:nvSpPr>
        <p:spPr>
          <a:xfrm>
            <a:off x="421891" y="373476"/>
            <a:ext cx="10634051"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endParaRPr kumimoji="0" sz="2800" b="1" i="0" u="none" strike="noStrike" kern="0" cap="none" spc="100" normalizeH="0" baseline="0" noProof="0" dirty="0">
              <a:ln>
                <a:noFill/>
              </a:ln>
              <a:solidFill>
                <a:srgbClr val="171D4C"/>
              </a:solidFill>
              <a:effectLst/>
              <a:uLnTx/>
              <a:uFillTx/>
              <a:latin typeface="Gilroy-Bold"/>
              <a:sym typeface="Gilroy-Bold"/>
            </a:endParaRPr>
          </a:p>
        </p:txBody>
      </p:sp>
      <p:sp>
        <p:nvSpPr>
          <p:cNvPr id="3" name="Rectangle">
            <a:extLst>
              <a:ext uri="{FF2B5EF4-FFF2-40B4-BE49-F238E27FC236}">
                <a16:creationId xmlns:a16="http://schemas.microsoft.com/office/drawing/2014/main" id="{7A63D609-95C7-559B-99BF-20340A8EA0C3}"/>
              </a:ext>
            </a:extLst>
          </p:cNvPr>
          <p:cNvSpPr/>
          <p:nvPr/>
        </p:nvSpPr>
        <p:spPr>
          <a:xfrm>
            <a:off x="0" y="6617385"/>
            <a:ext cx="12192876" cy="236485"/>
          </a:xfrm>
          <a:prstGeom prst="rect">
            <a:avLst/>
          </a:prstGeom>
          <a:solidFill>
            <a:srgbClr val="C6394B"/>
          </a:solidFill>
          <a:ln w="12700">
            <a:miter lim="400000"/>
          </a:ln>
        </p:spPr>
        <p:txBody>
          <a:bodyPr lIns="45719" rIns="45719" anchor="ctr"/>
          <a:lstStyle/>
          <a:p>
            <a:pPr>
              <a:lnSpc>
                <a:spcPct val="100000"/>
              </a:lnSpc>
              <a:spcBef>
                <a:spcPts val="0"/>
              </a:spcBef>
              <a:defRPr sz="1800">
                <a:solidFill>
                  <a:srgbClr val="000000"/>
                </a:solidFill>
                <a:latin typeface="+mj-lt"/>
                <a:ea typeface="+mj-ea"/>
                <a:cs typeface="+mj-cs"/>
                <a:sym typeface="Calibri"/>
              </a:defRPr>
            </a:pPr>
            <a:endParaRPr/>
          </a:p>
        </p:txBody>
      </p:sp>
      <p:sp>
        <p:nvSpPr>
          <p:cNvPr id="4" name="Title 1">
            <a:extLst>
              <a:ext uri="{FF2B5EF4-FFF2-40B4-BE49-F238E27FC236}">
                <a16:creationId xmlns:a16="http://schemas.microsoft.com/office/drawing/2014/main" id="{582497BD-FB0D-A631-1BD7-A72B9EB59A8A}"/>
              </a:ext>
            </a:extLst>
          </p:cNvPr>
          <p:cNvSpPr>
            <a:spLocks noGrp="1"/>
          </p:cNvSpPr>
          <p:nvPr>
            <p:ph type="title"/>
          </p:nvPr>
        </p:nvSpPr>
        <p:spPr>
          <a:xfrm>
            <a:off x="1097279" y="286603"/>
            <a:ext cx="10392356" cy="1450757"/>
          </a:xfrm>
        </p:spPr>
        <p:txBody>
          <a:bodyPr/>
          <a:lstStyle/>
          <a:p>
            <a:r>
              <a:rPr lang="en-US" b="1" dirty="0">
                <a:solidFill>
                  <a:srgbClr val="FF0000"/>
                </a:solidFill>
              </a:rPr>
              <a:t>Decline of the Property</a:t>
            </a:r>
          </a:p>
        </p:txBody>
      </p:sp>
      <p:sp>
        <p:nvSpPr>
          <p:cNvPr id="5" name="Content Placeholder 2">
            <a:extLst>
              <a:ext uri="{FF2B5EF4-FFF2-40B4-BE49-F238E27FC236}">
                <a16:creationId xmlns:a16="http://schemas.microsoft.com/office/drawing/2014/main" id="{9AC2A5A8-5948-6A9D-58E3-132A11D6C2C0}"/>
              </a:ext>
            </a:extLst>
          </p:cNvPr>
          <p:cNvSpPr txBox="1">
            <a:spLocks/>
          </p:cNvSpPr>
          <p:nvPr/>
        </p:nvSpPr>
        <p:spPr>
          <a:xfrm>
            <a:off x="265176" y="1640166"/>
            <a:ext cx="11375136" cy="2095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8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285750" indent="-285750">
              <a:buFont typeface="Arial" panose="020B0604020202020204" pitchFamily="34" charset="0"/>
              <a:buChar char="•"/>
            </a:pPr>
            <a:r>
              <a:rPr lang="en-US" kern="0" dirty="0"/>
              <a:t>Began to experience downturn in 2010s with growth of online shopping, leading to closure and relocation of stores, including anchors </a:t>
            </a:r>
          </a:p>
          <a:p>
            <a:pPr marL="285750" indent="-285750">
              <a:buFont typeface="Arial" panose="020B0604020202020204" pitchFamily="34" charset="0"/>
              <a:buChar char="•"/>
            </a:pPr>
            <a:r>
              <a:rPr lang="en-US" kern="0" dirty="0"/>
              <a:t>Currently nearly fully vacant and interior of Mall is shut down</a:t>
            </a:r>
          </a:p>
          <a:p>
            <a:pPr marL="285750" indent="-285750">
              <a:buFont typeface="Arial" panose="020B0604020202020204" pitchFamily="34" charset="0"/>
              <a:buChar char="•"/>
            </a:pPr>
            <a:r>
              <a:rPr lang="en-US" kern="0" dirty="0"/>
              <a:t>Deteriorating physical conditions of buildings and empty parking lots</a:t>
            </a:r>
          </a:p>
          <a:p>
            <a:pPr marL="285750" indent="-285750">
              <a:buFont typeface="Arial" panose="020B0604020202020204" pitchFamily="34" charset="0"/>
              <a:buChar char="•"/>
            </a:pPr>
            <a:r>
              <a:rPr lang="en-US" kern="0" dirty="0"/>
              <a:t>In 2018, Mall went into receivership and was purchased at auction by Douglas Development for $25M</a:t>
            </a:r>
          </a:p>
          <a:p>
            <a:pPr marL="0" indent="0">
              <a:buFont typeface="Arial"/>
              <a:buNone/>
            </a:pPr>
            <a:endParaRPr lang="en-US" kern="0" dirty="0"/>
          </a:p>
          <a:p>
            <a:pPr marL="0" indent="0">
              <a:buNone/>
            </a:pPr>
            <a:endParaRPr lang="en-US" kern="0" dirty="0"/>
          </a:p>
          <a:p>
            <a:pPr>
              <a:buFont typeface="Arial" panose="020B0604020202020204" pitchFamily="34" charset="0"/>
              <a:buChar char="•"/>
            </a:pPr>
            <a:endParaRPr lang="en-US" kern="0" dirty="0"/>
          </a:p>
          <a:p>
            <a:pPr marL="0" indent="0">
              <a:buFont typeface="Arial"/>
              <a:buNone/>
            </a:pPr>
            <a:endParaRPr lang="en-US" kern="0" dirty="0"/>
          </a:p>
          <a:p>
            <a:pPr>
              <a:buFont typeface="Arial" panose="020B0604020202020204" pitchFamily="34" charset="0"/>
              <a:buChar char="•"/>
            </a:pPr>
            <a:endParaRPr lang="en-US" kern="0" dirty="0"/>
          </a:p>
        </p:txBody>
      </p:sp>
      <p:pic>
        <p:nvPicPr>
          <p:cNvPr id="7" name="Picture 6">
            <a:extLst>
              <a:ext uri="{FF2B5EF4-FFF2-40B4-BE49-F238E27FC236}">
                <a16:creationId xmlns:a16="http://schemas.microsoft.com/office/drawing/2014/main" id="{8F507AF4-A4EC-D3E6-57FE-C53F4BE2D6FB}"/>
              </a:ext>
            </a:extLst>
          </p:cNvPr>
          <p:cNvPicPr>
            <a:picLocks noChangeAspect="1"/>
          </p:cNvPicPr>
          <p:nvPr/>
        </p:nvPicPr>
        <p:blipFill>
          <a:blip r:embed="rId2"/>
          <a:stretch>
            <a:fillRect/>
          </a:stretch>
        </p:blipFill>
        <p:spPr>
          <a:xfrm>
            <a:off x="1295059" y="4049438"/>
            <a:ext cx="8411580" cy="2095330"/>
          </a:xfrm>
          <a:prstGeom prst="rect">
            <a:avLst/>
          </a:prstGeom>
        </p:spPr>
      </p:pic>
    </p:spTree>
    <p:extLst>
      <p:ext uri="{BB962C8B-B14F-4D97-AF65-F5344CB8AC3E}">
        <p14:creationId xmlns:p14="http://schemas.microsoft.com/office/powerpoint/2010/main" val="170534007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99"/>
                                        </p:tgtEl>
                                        <p:attrNameLst>
                                          <p:attrName>style.visibility</p:attrName>
                                        </p:attrNameLst>
                                      </p:cBhvr>
                                      <p:to>
                                        <p:strVal val="visible"/>
                                      </p:to>
                                    </p:set>
                                    <p:anim calcmode="lin" valueType="num">
                                      <p:cBhvr>
                                        <p:cTn id="7" dur="500" fill="hold"/>
                                        <p:tgtEl>
                                          <p:spTgt spid="299"/>
                                        </p:tgtEl>
                                        <p:attrNameLst>
                                          <p:attrName>ppt_x</p:attrName>
                                        </p:attrNameLst>
                                      </p:cBhvr>
                                      <p:tavLst>
                                        <p:tav tm="0">
                                          <p:val>
                                            <p:strVal val="#ppt_x"/>
                                          </p:val>
                                        </p:tav>
                                        <p:tav tm="100000">
                                          <p:val>
                                            <p:strVal val="#ppt_x"/>
                                          </p:val>
                                        </p:tav>
                                      </p:tavLst>
                                    </p:anim>
                                    <p:anim calcmode="lin" valueType="num">
                                      <p:cBhvr>
                                        <p:cTn id="8"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 name="Picture 2" descr="Picture 2"/>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412" name="Rectangle 6"/>
          <p:cNvSpPr txBox="1"/>
          <p:nvPr/>
        </p:nvSpPr>
        <p:spPr>
          <a:xfrm>
            <a:off x="421237" y="260354"/>
            <a:ext cx="10634051"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r>
              <a:rPr kumimoji="0" lang="en-US" sz="3600" b="1" i="0" u="none" strike="noStrike" kern="0" cap="none" spc="100" normalizeH="0" baseline="0" noProof="0" dirty="0">
                <a:ln>
                  <a:noFill/>
                </a:ln>
                <a:solidFill>
                  <a:srgbClr val="C6394B"/>
                </a:solidFill>
                <a:effectLst/>
                <a:uLnTx/>
                <a:uFillTx/>
                <a:latin typeface="Gilroy-Bold"/>
                <a:sym typeface="Gilroy-Bold"/>
              </a:rPr>
              <a:t>Redevelopment Objectives</a:t>
            </a:r>
            <a:endParaRPr kumimoji="0" sz="3600" b="1" i="0" u="none" strike="noStrike" kern="0" cap="none" spc="100" normalizeH="0" baseline="0" noProof="0" dirty="0">
              <a:ln>
                <a:noFill/>
              </a:ln>
              <a:solidFill>
                <a:srgbClr val="FFFFFF"/>
              </a:solidFill>
              <a:effectLst/>
              <a:uLnTx/>
              <a:uFillTx/>
              <a:latin typeface="Gilroy-Bold"/>
              <a:sym typeface="Gilroy-Bold"/>
            </a:endParaRPr>
          </a:p>
        </p:txBody>
      </p:sp>
      <p:graphicFrame>
        <p:nvGraphicFramePr>
          <p:cNvPr id="2" name="Content Placeholder 2">
            <a:extLst>
              <a:ext uri="{FF2B5EF4-FFF2-40B4-BE49-F238E27FC236}">
                <a16:creationId xmlns:a16="http://schemas.microsoft.com/office/drawing/2014/main" id="{F2C5D4CF-96F5-77CC-9720-F10FE352870C}"/>
              </a:ext>
            </a:extLst>
          </p:cNvPr>
          <p:cNvGraphicFramePr>
            <a:graphicFrameLocks noGrp="1"/>
          </p:cNvGraphicFramePr>
          <p:nvPr/>
        </p:nvGraphicFramePr>
        <p:xfrm>
          <a:off x="929640" y="3094994"/>
          <a:ext cx="10058400"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1D4C"/>
        </a:solidFill>
        <a:effectLst/>
      </p:bgPr>
    </p:bg>
    <p:spTree>
      <p:nvGrpSpPr>
        <p:cNvPr id="1" name=""/>
        <p:cNvGrpSpPr/>
        <p:nvPr/>
      </p:nvGrpSpPr>
      <p:grpSpPr>
        <a:xfrm>
          <a:off x="0" y="0"/>
          <a:ext cx="0" cy="0"/>
          <a:chOff x="0" y="0"/>
          <a:chExt cx="0" cy="0"/>
        </a:xfrm>
      </p:grpSpPr>
      <p:sp>
        <p:nvSpPr>
          <p:cNvPr id="292" name="Rectangle 6"/>
          <p:cNvSpPr txBox="1"/>
          <p:nvPr/>
        </p:nvSpPr>
        <p:spPr>
          <a:xfrm>
            <a:off x="421891" y="373476"/>
            <a:ext cx="10634051"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r>
              <a:rPr kumimoji="0" lang="en-US" sz="3600" b="1" i="0" u="none" strike="noStrike" kern="0" cap="none" spc="100" normalizeH="0" baseline="0" noProof="0" dirty="0">
                <a:ln>
                  <a:noFill/>
                </a:ln>
                <a:solidFill>
                  <a:srgbClr val="C6394B"/>
                </a:solidFill>
                <a:effectLst/>
                <a:uLnTx/>
                <a:uFillTx/>
                <a:latin typeface="Gilroy-Bold"/>
                <a:sym typeface="Gilroy-Bold"/>
              </a:rPr>
              <a:t>Guiding Principals</a:t>
            </a:r>
            <a:endParaRPr kumimoji="0" sz="3600" b="1" i="0" u="none" strike="noStrike" kern="0" cap="none" spc="100" normalizeH="0" baseline="0" noProof="0" dirty="0">
              <a:ln>
                <a:noFill/>
              </a:ln>
              <a:solidFill>
                <a:srgbClr val="FFFFFF"/>
              </a:solidFill>
              <a:effectLst/>
              <a:uLnTx/>
              <a:uFillTx/>
              <a:latin typeface="Gilroy-Bold"/>
              <a:sym typeface="Gilroy-Bold"/>
            </a:endParaRPr>
          </a:p>
        </p:txBody>
      </p:sp>
      <p:graphicFrame>
        <p:nvGraphicFramePr>
          <p:cNvPr id="2" name="Content Placeholder 2">
            <a:extLst>
              <a:ext uri="{FF2B5EF4-FFF2-40B4-BE49-F238E27FC236}">
                <a16:creationId xmlns:a16="http://schemas.microsoft.com/office/drawing/2014/main" id="{1E80A28A-9AB2-5EBC-C9D1-2D18F87B319D}"/>
              </a:ext>
            </a:extLst>
          </p:cNvPr>
          <p:cNvGraphicFramePr>
            <a:graphicFrameLocks/>
          </p:cNvGraphicFramePr>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53E9A-C926-5AD3-4114-370FDB842156}"/>
            </a:ext>
          </a:extLst>
        </p:cNvPr>
        <p:cNvGrpSpPr/>
        <p:nvPr/>
      </p:nvGrpSpPr>
      <p:grpSpPr>
        <a:xfrm>
          <a:off x="0" y="0"/>
          <a:ext cx="0" cy="0"/>
          <a:chOff x="0" y="0"/>
          <a:chExt cx="0" cy="0"/>
        </a:xfrm>
      </p:grpSpPr>
      <p:sp>
        <p:nvSpPr>
          <p:cNvPr id="299" name="Rectangle 2">
            <a:extLst>
              <a:ext uri="{FF2B5EF4-FFF2-40B4-BE49-F238E27FC236}">
                <a16:creationId xmlns:a16="http://schemas.microsoft.com/office/drawing/2014/main" id="{2CE71D1D-2678-630B-CE03-6AB3BDC74E27}"/>
              </a:ext>
            </a:extLst>
          </p:cNvPr>
          <p:cNvSpPr/>
          <p:nvPr/>
        </p:nvSpPr>
        <p:spPr>
          <a:xfrm>
            <a:off x="-167440" y="0"/>
            <a:ext cx="12526880" cy="6925734"/>
          </a:xfrm>
          <a:prstGeom prst="rect">
            <a:avLst/>
          </a:prstGeom>
          <a:solidFill>
            <a:srgbClr val="EAEFF7"/>
          </a:solidFill>
          <a:ln w="12700">
            <a:miter lim="400000"/>
          </a:ln>
        </p:spPr>
        <p:txBody>
          <a:bodyPr lIns="45719" rIns="45719" anchor="ctr"/>
          <a:lstStyle/>
          <a:p>
            <a:pPr marL="0" marR="0" lvl="0" indent="0" algn="ctr" defTabSz="1463039" rtl="0" eaLnBrk="1" fontAlgn="auto" latinLnBrk="0" hangingPunct="0">
              <a:lnSpc>
                <a:spcPct val="100000"/>
              </a:lnSpc>
              <a:spcBef>
                <a:spcPts val="0"/>
              </a:spcBef>
              <a:spcAft>
                <a:spcPts val="0"/>
              </a:spcAft>
              <a:buClrTx/>
              <a:buSzTx/>
              <a:buFontTx/>
              <a:buNone/>
              <a:tabLst/>
              <a:defRPr sz="4600">
                <a:solidFill>
                  <a:srgbClr val="EAEFF7"/>
                </a:solidFill>
                <a:latin typeface="+mj-lt"/>
                <a:ea typeface="+mj-ea"/>
                <a:cs typeface="+mj-cs"/>
                <a:sym typeface="Calibri"/>
              </a:defRPr>
            </a:pPr>
            <a:endParaRPr kumimoji="0" sz="4600" b="0" i="0" u="none" strike="noStrike" kern="0" cap="none" spc="0" normalizeH="0" baseline="0" noProof="0">
              <a:ln>
                <a:noFill/>
              </a:ln>
              <a:solidFill>
                <a:srgbClr val="EAEFF7"/>
              </a:solidFill>
              <a:effectLst/>
              <a:uLnTx/>
              <a:uFillTx/>
              <a:latin typeface="Calibri"/>
              <a:ea typeface="Calibri"/>
              <a:cs typeface="Calibri"/>
              <a:sym typeface="Calibri"/>
            </a:endParaRPr>
          </a:p>
        </p:txBody>
      </p:sp>
      <p:sp>
        <p:nvSpPr>
          <p:cNvPr id="300" name="Rectangle 6">
            <a:extLst>
              <a:ext uri="{FF2B5EF4-FFF2-40B4-BE49-F238E27FC236}">
                <a16:creationId xmlns:a16="http://schemas.microsoft.com/office/drawing/2014/main" id="{3B81147F-263C-BF2D-35E0-65A76BEBF806}"/>
              </a:ext>
            </a:extLst>
          </p:cNvPr>
          <p:cNvSpPr txBox="1"/>
          <p:nvPr/>
        </p:nvSpPr>
        <p:spPr>
          <a:xfrm>
            <a:off x="421891" y="373476"/>
            <a:ext cx="10634051"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endParaRPr kumimoji="0" sz="2800" b="1" i="0" u="none" strike="noStrike" kern="0" cap="none" spc="100" normalizeH="0" baseline="0" noProof="0" dirty="0">
              <a:ln>
                <a:noFill/>
              </a:ln>
              <a:solidFill>
                <a:srgbClr val="171D4C"/>
              </a:solidFill>
              <a:effectLst/>
              <a:uLnTx/>
              <a:uFillTx/>
              <a:latin typeface="Gilroy-Bold"/>
              <a:sym typeface="Gilroy-Bold"/>
            </a:endParaRPr>
          </a:p>
        </p:txBody>
      </p:sp>
      <p:sp>
        <p:nvSpPr>
          <p:cNvPr id="3" name="Rectangle">
            <a:extLst>
              <a:ext uri="{FF2B5EF4-FFF2-40B4-BE49-F238E27FC236}">
                <a16:creationId xmlns:a16="http://schemas.microsoft.com/office/drawing/2014/main" id="{A14B4657-CACF-D7C3-314D-21ADEE32D246}"/>
              </a:ext>
            </a:extLst>
          </p:cNvPr>
          <p:cNvSpPr/>
          <p:nvPr/>
        </p:nvSpPr>
        <p:spPr>
          <a:xfrm>
            <a:off x="0" y="6617385"/>
            <a:ext cx="12192876" cy="236485"/>
          </a:xfrm>
          <a:prstGeom prst="rect">
            <a:avLst/>
          </a:prstGeom>
          <a:solidFill>
            <a:srgbClr val="C6394B"/>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latin typeface="+mj-lt"/>
                <a:ea typeface="+mj-ea"/>
                <a:cs typeface="+mj-cs"/>
                <a:sym typeface="Calibri"/>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891EE819-5C50-4D3D-DA8D-EE068B57BAC5}"/>
              </a:ext>
            </a:extLst>
          </p:cNvPr>
          <p:cNvSpPr>
            <a:spLocks noGrp="1"/>
          </p:cNvSpPr>
          <p:nvPr>
            <p:ph type="title"/>
          </p:nvPr>
        </p:nvSpPr>
        <p:spPr>
          <a:xfrm>
            <a:off x="1097279" y="286603"/>
            <a:ext cx="10392356" cy="1450757"/>
          </a:xfrm>
        </p:spPr>
        <p:txBody>
          <a:bodyPr/>
          <a:lstStyle/>
          <a:p>
            <a:r>
              <a:rPr lang="en-US" b="1" dirty="0">
                <a:solidFill>
                  <a:srgbClr val="FF0000"/>
                </a:solidFill>
              </a:rPr>
              <a:t>Town of Amherst Involvement</a:t>
            </a:r>
          </a:p>
        </p:txBody>
      </p:sp>
      <p:graphicFrame>
        <p:nvGraphicFramePr>
          <p:cNvPr id="2" name="TextBox 5">
            <a:extLst>
              <a:ext uri="{FF2B5EF4-FFF2-40B4-BE49-F238E27FC236}">
                <a16:creationId xmlns:a16="http://schemas.microsoft.com/office/drawing/2014/main" id="{54CD5C4F-FB38-A34D-0AEB-35ED64588781}"/>
              </a:ext>
            </a:extLst>
          </p:cNvPr>
          <p:cNvGraphicFramePr/>
          <p:nvPr>
            <p:extLst>
              <p:ext uri="{D42A27DB-BD31-4B8C-83A1-F6EECF244321}">
                <p14:modId xmlns:p14="http://schemas.microsoft.com/office/powerpoint/2010/main" val="4134744221"/>
              </p:ext>
            </p:extLst>
          </p:nvPr>
        </p:nvGraphicFramePr>
        <p:xfrm>
          <a:off x="869526" y="3426257"/>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EC0871DB-EA57-5B08-7F05-CBDB6B8A41AE}"/>
              </a:ext>
            </a:extLst>
          </p:cNvPr>
          <p:cNvSpPr txBox="1">
            <a:spLocks/>
          </p:cNvSpPr>
          <p:nvPr/>
        </p:nvSpPr>
        <p:spPr>
          <a:xfrm>
            <a:off x="394973" y="1487830"/>
            <a:ext cx="11375136" cy="2626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285750" indent="-285750">
              <a:buFont typeface="Arial" panose="020B0604020202020204" pitchFamily="34" charset="0"/>
              <a:buChar char="•"/>
            </a:pPr>
            <a:r>
              <a:rPr lang="en-US" kern="0" dirty="0"/>
              <a:t>2019 – Town actively engaging to redevelopment mall</a:t>
            </a:r>
          </a:p>
          <a:p>
            <a:pPr marL="781050" lvl="1" indent="-285750">
              <a:buFont typeface="Arial" panose="020B0604020202020204" pitchFamily="34" charset="0"/>
              <a:buChar char="•"/>
            </a:pPr>
            <a:r>
              <a:rPr lang="en-US" kern="0" dirty="0"/>
              <a:t>Adoption of Mixed-Use Zoning</a:t>
            </a:r>
          </a:p>
          <a:p>
            <a:pPr marL="781050" lvl="1" indent="-285750">
              <a:buFont typeface="Arial" panose="020B0604020202020204" pitchFamily="34" charset="0"/>
              <a:buChar char="•"/>
            </a:pPr>
            <a:r>
              <a:rPr lang="en-US" kern="0" dirty="0"/>
              <a:t>Generic Environment Impact Statement to facilitate redevelopment</a:t>
            </a:r>
          </a:p>
          <a:p>
            <a:pPr marL="781050" lvl="1" indent="-285750">
              <a:buFont typeface="Arial" panose="020B0604020202020204" pitchFamily="34" charset="0"/>
              <a:buChar char="•"/>
            </a:pPr>
            <a:r>
              <a:rPr lang="en-US" kern="0" dirty="0"/>
              <a:t>Creation of Boulevard Central District Action Plan</a:t>
            </a:r>
          </a:p>
          <a:p>
            <a:pPr marL="781050" lvl="1" indent="-285750">
              <a:buFont typeface="Arial" panose="020B0604020202020204" pitchFamily="34" charset="0"/>
              <a:buChar char="•"/>
            </a:pPr>
            <a:r>
              <a:rPr lang="en-US" kern="0" dirty="0"/>
              <a:t>Exploration of Eminent Domain to address legacy lease </a:t>
            </a:r>
          </a:p>
          <a:p>
            <a:pPr marL="0" indent="0">
              <a:buNone/>
            </a:pPr>
            <a:endParaRPr lang="en-US" kern="0" dirty="0"/>
          </a:p>
          <a:p>
            <a:pPr marL="0" indent="0">
              <a:buFont typeface="Arial"/>
              <a:buNone/>
            </a:pPr>
            <a:endParaRPr lang="en-US" kern="0" dirty="0"/>
          </a:p>
          <a:p>
            <a:pPr marL="0" indent="0">
              <a:buNone/>
            </a:pPr>
            <a:endParaRPr lang="en-US" kern="0" dirty="0"/>
          </a:p>
          <a:p>
            <a:pPr>
              <a:buFont typeface="Arial" panose="020B0604020202020204" pitchFamily="34" charset="0"/>
              <a:buChar char="•"/>
            </a:pPr>
            <a:endParaRPr lang="en-US" kern="0" dirty="0"/>
          </a:p>
          <a:p>
            <a:pPr marL="0" indent="0">
              <a:buFont typeface="Arial"/>
              <a:buNone/>
            </a:pPr>
            <a:endParaRPr lang="en-US" kern="0" dirty="0"/>
          </a:p>
          <a:p>
            <a:pPr>
              <a:buFont typeface="Arial" panose="020B0604020202020204" pitchFamily="34" charset="0"/>
              <a:buChar char="•"/>
            </a:pPr>
            <a:endParaRPr lang="en-US" kern="0" dirty="0"/>
          </a:p>
        </p:txBody>
      </p:sp>
    </p:spTree>
    <p:extLst>
      <p:ext uri="{BB962C8B-B14F-4D97-AF65-F5344CB8AC3E}">
        <p14:creationId xmlns:p14="http://schemas.microsoft.com/office/powerpoint/2010/main" val="284595411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99"/>
                                        </p:tgtEl>
                                        <p:attrNameLst>
                                          <p:attrName>style.visibility</p:attrName>
                                        </p:attrNameLst>
                                      </p:cBhvr>
                                      <p:to>
                                        <p:strVal val="visible"/>
                                      </p:to>
                                    </p:set>
                                    <p:anim calcmode="lin" valueType="num">
                                      <p:cBhvr>
                                        <p:cTn id="7" dur="500" fill="hold"/>
                                        <p:tgtEl>
                                          <p:spTgt spid="299"/>
                                        </p:tgtEl>
                                        <p:attrNameLst>
                                          <p:attrName>ppt_x</p:attrName>
                                        </p:attrNameLst>
                                      </p:cBhvr>
                                      <p:tavLst>
                                        <p:tav tm="0">
                                          <p:val>
                                            <p:strVal val="#ppt_x"/>
                                          </p:val>
                                        </p:tav>
                                        <p:tav tm="100000">
                                          <p:val>
                                            <p:strVal val="#ppt_x"/>
                                          </p:val>
                                        </p:tav>
                                      </p:tavLst>
                                    </p:anim>
                                    <p:anim calcmode="lin" valueType="num">
                                      <p:cBhvr>
                                        <p:cTn id="8"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1E913-8435-8B99-664A-ACEE1C9C16D2}"/>
            </a:ext>
          </a:extLst>
        </p:cNvPr>
        <p:cNvGrpSpPr/>
        <p:nvPr/>
      </p:nvGrpSpPr>
      <p:grpSpPr>
        <a:xfrm>
          <a:off x="0" y="0"/>
          <a:ext cx="0" cy="0"/>
          <a:chOff x="0" y="0"/>
          <a:chExt cx="0" cy="0"/>
        </a:xfrm>
      </p:grpSpPr>
      <p:sp>
        <p:nvSpPr>
          <p:cNvPr id="299" name="Rectangle 2">
            <a:extLst>
              <a:ext uri="{FF2B5EF4-FFF2-40B4-BE49-F238E27FC236}">
                <a16:creationId xmlns:a16="http://schemas.microsoft.com/office/drawing/2014/main" id="{74FB7D58-66EC-0F79-9D58-BDBF1A8D03EC}"/>
              </a:ext>
            </a:extLst>
          </p:cNvPr>
          <p:cNvSpPr/>
          <p:nvPr/>
        </p:nvSpPr>
        <p:spPr>
          <a:xfrm>
            <a:off x="-167440" y="0"/>
            <a:ext cx="12526880" cy="6925734"/>
          </a:xfrm>
          <a:prstGeom prst="rect">
            <a:avLst/>
          </a:prstGeom>
          <a:solidFill>
            <a:srgbClr val="EAEFF7"/>
          </a:solidFill>
          <a:ln w="12700">
            <a:miter lim="400000"/>
          </a:ln>
        </p:spPr>
        <p:txBody>
          <a:bodyPr lIns="45719" rIns="45719" anchor="ctr"/>
          <a:lstStyle/>
          <a:p>
            <a:pPr marL="0" marR="0" lvl="0" indent="0" algn="ctr" defTabSz="1463039" rtl="0" eaLnBrk="1" fontAlgn="auto" latinLnBrk="0" hangingPunct="0">
              <a:lnSpc>
                <a:spcPct val="100000"/>
              </a:lnSpc>
              <a:spcBef>
                <a:spcPts val="0"/>
              </a:spcBef>
              <a:spcAft>
                <a:spcPts val="0"/>
              </a:spcAft>
              <a:buClrTx/>
              <a:buSzTx/>
              <a:buFontTx/>
              <a:buNone/>
              <a:tabLst/>
              <a:defRPr sz="4600">
                <a:solidFill>
                  <a:srgbClr val="EAEFF7"/>
                </a:solidFill>
                <a:latin typeface="+mj-lt"/>
                <a:ea typeface="+mj-ea"/>
                <a:cs typeface="+mj-cs"/>
                <a:sym typeface="Calibri"/>
              </a:defRPr>
            </a:pPr>
            <a:endParaRPr kumimoji="0" sz="4600" b="0" i="0" u="none" strike="noStrike" kern="0" cap="none" spc="0" normalizeH="0" baseline="0" noProof="0">
              <a:ln>
                <a:noFill/>
              </a:ln>
              <a:solidFill>
                <a:srgbClr val="EAEFF7"/>
              </a:solidFill>
              <a:effectLst/>
              <a:uLnTx/>
              <a:uFillTx/>
              <a:latin typeface="Calibri"/>
              <a:ea typeface="Calibri"/>
              <a:cs typeface="Calibri"/>
              <a:sym typeface="Calibri"/>
            </a:endParaRPr>
          </a:p>
        </p:txBody>
      </p:sp>
      <p:sp>
        <p:nvSpPr>
          <p:cNvPr id="300" name="Rectangle 6">
            <a:extLst>
              <a:ext uri="{FF2B5EF4-FFF2-40B4-BE49-F238E27FC236}">
                <a16:creationId xmlns:a16="http://schemas.microsoft.com/office/drawing/2014/main" id="{FA120DBC-E6F7-24DF-ED68-DC73D94AAA68}"/>
              </a:ext>
            </a:extLst>
          </p:cNvPr>
          <p:cNvSpPr txBox="1"/>
          <p:nvPr/>
        </p:nvSpPr>
        <p:spPr>
          <a:xfrm>
            <a:off x="421891" y="373476"/>
            <a:ext cx="10634051"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endParaRPr kumimoji="0" sz="2800" b="1" i="0" u="none" strike="noStrike" kern="0" cap="none" spc="100" normalizeH="0" baseline="0" noProof="0" dirty="0">
              <a:ln>
                <a:noFill/>
              </a:ln>
              <a:solidFill>
                <a:srgbClr val="171D4C"/>
              </a:solidFill>
              <a:effectLst/>
              <a:uLnTx/>
              <a:uFillTx/>
              <a:latin typeface="Gilroy-Bold"/>
              <a:sym typeface="Gilroy-Bold"/>
            </a:endParaRPr>
          </a:p>
        </p:txBody>
      </p:sp>
      <p:sp>
        <p:nvSpPr>
          <p:cNvPr id="3" name="Rectangle">
            <a:extLst>
              <a:ext uri="{FF2B5EF4-FFF2-40B4-BE49-F238E27FC236}">
                <a16:creationId xmlns:a16="http://schemas.microsoft.com/office/drawing/2014/main" id="{85AB4C82-B210-A83D-39AE-73D60A74F295}"/>
              </a:ext>
            </a:extLst>
          </p:cNvPr>
          <p:cNvSpPr/>
          <p:nvPr/>
        </p:nvSpPr>
        <p:spPr>
          <a:xfrm>
            <a:off x="0" y="6617385"/>
            <a:ext cx="12192876" cy="236485"/>
          </a:xfrm>
          <a:prstGeom prst="rect">
            <a:avLst/>
          </a:prstGeom>
          <a:solidFill>
            <a:srgbClr val="C6394B"/>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latin typeface="+mj-lt"/>
                <a:ea typeface="+mj-ea"/>
                <a:cs typeface="+mj-cs"/>
                <a:sym typeface="Calibri"/>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6AC36498-5F03-7296-7ABC-A50711B1C323}"/>
              </a:ext>
            </a:extLst>
          </p:cNvPr>
          <p:cNvSpPr>
            <a:spLocks noGrp="1"/>
          </p:cNvSpPr>
          <p:nvPr>
            <p:ph type="title"/>
          </p:nvPr>
        </p:nvSpPr>
        <p:spPr>
          <a:xfrm>
            <a:off x="128015" y="0"/>
            <a:ext cx="10392356" cy="1450757"/>
          </a:xfrm>
        </p:spPr>
        <p:txBody>
          <a:bodyPr/>
          <a:lstStyle/>
          <a:p>
            <a:r>
              <a:rPr lang="en-US" b="1" dirty="0">
                <a:solidFill>
                  <a:srgbClr val="FF0000"/>
                </a:solidFill>
              </a:rPr>
              <a:t>Redevelopment Partners</a:t>
            </a:r>
          </a:p>
        </p:txBody>
      </p:sp>
      <p:graphicFrame>
        <p:nvGraphicFramePr>
          <p:cNvPr id="5" name="Content Placeholder 2">
            <a:extLst>
              <a:ext uri="{FF2B5EF4-FFF2-40B4-BE49-F238E27FC236}">
                <a16:creationId xmlns:a16="http://schemas.microsoft.com/office/drawing/2014/main" id="{3E6A2F6D-FF2B-BAA7-CD8A-435AF10CB003}"/>
              </a:ext>
            </a:extLst>
          </p:cNvPr>
          <p:cNvGraphicFramePr>
            <a:graphicFrameLocks/>
          </p:cNvGraphicFramePr>
          <p:nvPr>
            <p:extLst>
              <p:ext uri="{D42A27DB-BD31-4B8C-83A1-F6EECF244321}">
                <p14:modId xmlns:p14="http://schemas.microsoft.com/office/powerpoint/2010/main" val="1721658783"/>
              </p:ext>
            </p:extLst>
          </p:nvPr>
        </p:nvGraphicFramePr>
        <p:xfrm>
          <a:off x="603187" y="1168067"/>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2">
            <a:extLst>
              <a:ext uri="{FF2B5EF4-FFF2-40B4-BE49-F238E27FC236}">
                <a16:creationId xmlns:a16="http://schemas.microsoft.com/office/drawing/2014/main" id="{FFFBFAAC-C582-7218-F1CF-1C7594DFD1F1}"/>
              </a:ext>
            </a:extLst>
          </p:cNvPr>
          <p:cNvGraphicFramePr>
            <a:graphicFrameLocks/>
          </p:cNvGraphicFramePr>
          <p:nvPr>
            <p:extLst>
              <p:ext uri="{D42A27DB-BD31-4B8C-83A1-F6EECF244321}">
                <p14:modId xmlns:p14="http://schemas.microsoft.com/office/powerpoint/2010/main" val="3655217895"/>
              </p:ext>
            </p:extLst>
          </p:nvPr>
        </p:nvGraphicFramePr>
        <p:xfrm>
          <a:off x="603187" y="5049636"/>
          <a:ext cx="10058400" cy="14722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2608029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99"/>
                                        </p:tgtEl>
                                        <p:attrNameLst>
                                          <p:attrName>style.visibility</p:attrName>
                                        </p:attrNameLst>
                                      </p:cBhvr>
                                      <p:to>
                                        <p:strVal val="visible"/>
                                      </p:to>
                                    </p:set>
                                    <p:anim calcmode="lin" valueType="num">
                                      <p:cBhvr>
                                        <p:cTn id="7" dur="500" fill="hold"/>
                                        <p:tgtEl>
                                          <p:spTgt spid="299"/>
                                        </p:tgtEl>
                                        <p:attrNameLst>
                                          <p:attrName>ppt_x</p:attrName>
                                        </p:attrNameLst>
                                      </p:cBhvr>
                                      <p:tavLst>
                                        <p:tav tm="0">
                                          <p:val>
                                            <p:strVal val="#ppt_x"/>
                                          </p:val>
                                        </p:tav>
                                        <p:tav tm="100000">
                                          <p:val>
                                            <p:strVal val="#ppt_x"/>
                                          </p:val>
                                        </p:tav>
                                      </p:tavLst>
                                    </p:anim>
                                    <p:anim calcmode="lin" valueType="num">
                                      <p:cBhvr>
                                        <p:cTn id="8"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A3D4E-11D1-1FCD-895F-D8F4690C2E8F}"/>
            </a:ext>
          </a:extLst>
        </p:cNvPr>
        <p:cNvGrpSpPr/>
        <p:nvPr/>
      </p:nvGrpSpPr>
      <p:grpSpPr>
        <a:xfrm>
          <a:off x="0" y="0"/>
          <a:ext cx="0" cy="0"/>
          <a:chOff x="0" y="0"/>
          <a:chExt cx="0" cy="0"/>
        </a:xfrm>
      </p:grpSpPr>
      <p:sp>
        <p:nvSpPr>
          <p:cNvPr id="299" name="Rectangle 2">
            <a:extLst>
              <a:ext uri="{FF2B5EF4-FFF2-40B4-BE49-F238E27FC236}">
                <a16:creationId xmlns:a16="http://schemas.microsoft.com/office/drawing/2014/main" id="{4943AC7C-33BC-9FB5-1F19-34E77744FF37}"/>
              </a:ext>
            </a:extLst>
          </p:cNvPr>
          <p:cNvSpPr/>
          <p:nvPr/>
        </p:nvSpPr>
        <p:spPr>
          <a:xfrm>
            <a:off x="-167440" y="0"/>
            <a:ext cx="12526880" cy="6925734"/>
          </a:xfrm>
          <a:prstGeom prst="rect">
            <a:avLst/>
          </a:prstGeom>
          <a:solidFill>
            <a:srgbClr val="EAEFF7"/>
          </a:solidFill>
          <a:ln w="12700">
            <a:miter lim="400000"/>
          </a:ln>
        </p:spPr>
        <p:txBody>
          <a:bodyPr lIns="45719" rIns="45719" anchor="ctr"/>
          <a:lstStyle/>
          <a:p>
            <a:pPr marL="0" marR="0" lvl="0" indent="0" algn="ctr" defTabSz="1463039" rtl="0" eaLnBrk="1" fontAlgn="auto" latinLnBrk="0" hangingPunct="0">
              <a:lnSpc>
                <a:spcPct val="100000"/>
              </a:lnSpc>
              <a:spcBef>
                <a:spcPts val="0"/>
              </a:spcBef>
              <a:spcAft>
                <a:spcPts val="0"/>
              </a:spcAft>
              <a:buClrTx/>
              <a:buSzTx/>
              <a:buFontTx/>
              <a:buNone/>
              <a:tabLst/>
              <a:defRPr sz="4600">
                <a:solidFill>
                  <a:srgbClr val="EAEFF7"/>
                </a:solidFill>
                <a:latin typeface="+mj-lt"/>
                <a:ea typeface="+mj-ea"/>
                <a:cs typeface="+mj-cs"/>
                <a:sym typeface="Calibri"/>
              </a:defRPr>
            </a:pPr>
            <a:endParaRPr kumimoji="0" sz="4600" b="0" i="0" u="none" strike="noStrike" kern="0" cap="none" spc="0" normalizeH="0" baseline="0" noProof="0">
              <a:ln>
                <a:noFill/>
              </a:ln>
              <a:solidFill>
                <a:srgbClr val="EAEFF7"/>
              </a:solidFill>
              <a:effectLst/>
              <a:uLnTx/>
              <a:uFillTx/>
              <a:latin typeface="Calibri"/>
              <a:ea typeface="Calibri"/>
              <a:cs typeface="Calibri"/>
              <a:sym typeface="Calibri"/>
            </a:endParaRPr>
          </a:p>
        </p:txBody>
      </p:sp>
      <p:sp>
        <p:nvSpPr>
          <p:cNvPr id="300" name="Rectangle 6">
            <a:extLst>
              <a:ext uri="{FF2B5EF4-FFF2-40B4-BE49-F238E27FC236}">
                <a16:creationId xmlns:a16="http://schemas.microsoft.com/office/drawing/2014/main" id="{A1363016-061E-2F74-DAE4-7C342F7B484C}"/>
              </a:ext>
            </a:extLst>
          </p:cNvPr>
          <p:cNvSpPr txBox="1"/>
          <p:nvPr/>
        </p:nvSpPr>
        <p:spPr>
          <a:xfrm>
            <a:off x="421891" y="373476"/>
            <a:ext cx="10634051"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r>
              <a:rPr kumimoji="0" lang="en-US" sz="3200" b="1" i="0" u="none" strike="noStrike" kern="0" cap="none" spc="100" normalizeH="0" baseline="0" noProof="0" dirty="0">
                <a:ln>
                  <a:noFill/>
                </a:ln>
                <a:solidFill>
                  <a:srgbClr val="C6394B"/>
                </a:solidFill>
                <a:effectLst/>
                <a:uLnTx/>
                <a:uFillTx/>
                <a:latin typeface="+mj-lt"/>
                <a:sym typeface="Gilroy-Bold"/>
              </a:rPr>
              <a:t>Demolition, Roads, and Infrastructure</a:t>
            </a:r>
            <a:endParaRPr kumimoji="0" sz="3200" b="1" i="0" u="none" strike="noStrike" kern="0" cap="none" spc="100" normalizeH="0" baseline="0" noProof="0" dirty="0">
              <a:ln>
                <a:noFill/>
              </a:ln>
              <a:solidFill>
                <a:srgbClr val="171D4C"/>
              </a:solidFill>
              <a:effectLst/>
              <a:uLnTx/>
              <a:uFillTx/>
              <a:latin typeface="+mj-lt"/>
              <a:sym typeface="Gilroy-Bold"/>
            </a:endParaRPr>
          </a:p>
        </p:txBody>
      </p:sp>
      <p:pic>
        <p:nvPicPr>
          <p:cNvPr id="4" name="Picture 3">
            <a:extLst>
              <a:ext uri="{FF2B5EF4-FFF2-40B4-BE49-F238E27FC236}">
                <a16:creationId xmlns:a16="http://schemas.microsoft.com/office/drawing/2014/main" id="{8D049BC4-9D05-A2D2-50A7-AE3DE993BF4A}"/>
              </a:ext>
            </a:extLst>
          </p:cNvPr>
          <p:cNvPicPr>
            <a:picLocks noChangeAspect="1"/>
          </p:cNvPicPr>
          <p:nvPr/>
        </p:nvPicPr>
        <p:blipFill>
          <a:blip r:embed="rId2">
            <a:extLst>
              <a:ext uri="{28A0092B-C50C-407E-A947-70E740481C1C}">
                <a14:useLocalDpi xmlns:a14="http://schemas.microsoft.com/office/drawing/2010/main" val="0"/>
              </a:ext>
            </a:extLst>
          </a:blip>
          <a:srcRect l="4595"/>
          <a:stretch>
            <a:fillRect/>
          </a:stretch>
        </p:blipFill>
        <p:spPr>
          <a:xfrm rot="16200000">
            <a:off x="2534677" y="-656581"/>
            <a:ext cx="5615224" cy="9139617"/>
          </a:xfrm>
          <a:prstGeom prst="rect">
            <a:avLst/>
          </a:prstGeom>
        </p:spPr>
      </p:pic>
    </p:spTree>
    <p:extLst>
      <p:ext uri="{BB962C8B-B14F-4D97-AF65-F5344CB8AC3E}">
        <p14:creationId xmlns:p14="http://schemas.microsoft.com/office/powerpoint/2010/main" val="367454068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99"/>
                                        </p:tgtEl>
                                        <p:attrNameLst>
                                          <p:attrName>style.visibility</p:attrName>
                                        </p:attrNameLst>
                                      </p:cBhvr>
                                      <p:to>
                                        <p:strVal val="visible"/>
                                      </p:to>
                                    </p:set>
                                    <p:anim calcmode="lin" valueType="num">
                                      <p:cBhvr>
                                        <p:cTn id="7" dur="500" fill="hold"/>
                                        <p:tgtEl>
                                          <p:spTgt spid="299"/>
                                        </p:tgtEl>
                                        <p:attrNameLst>
                                          <p:attrName>ppt_x</p:attrName>
                                        </p:attrNameLst>
                                      </p:cBhvr>
                                      <p:tavLst>
                                        <p:tav tm="0">
                                          <p:val>
                                            <p:strVal val="#ppt_x"/>
                                          </p:val>
                                        </p:tav>
                                        <p:tav tm="100000">
                                          <p:val>
                                            <p:strVal val="#ppt_x"/>
                                          </p:val>
                                        </p:tav>
                                      </p:tavLst>
                                    </p:anim>
                                    <p:anim calcmode="lin" valueType="num">
                                      <p:cBhvr>
                                        <p:cTn id="8"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284E4-F24B-7AC6-3D5A-E6BBBF22BA8A}"/>
            </a:ext>
          </a:extLst>
        </p:cNvPr>
        <p:cNvGrpSpPr/>
        <p:nvPr/>
      </p:nvGrpSpPr>
      <p:grpSpPr>
        <a:xfrm>
          <a:off x="0" y="0"/>
          <a:ext cx="0" cy="0"/>
          <a:chOff x="0" y="0"/>
          <a:chExt cx="0" cy="0"/>
        </a:xfrm>
      </p:grpSpPr>
      <p:sp>
        <p:nvSpPr>
          <p:cNvPr id="299" name="Rectangle 2">
            <a:extLst>
              <a:ext uri="{FF2B5EF4-FFF2-40B4-BE49-F238E27FC236}">
                <a16:creationId xmlns:a16="http://schemas.microsoft.com/office/drawing/2014/main" id="{04B1972C-89EA-43D4-808F-B2A86A83E9A2}"/>
              </a:ext>
            </a:extLst>
          </p:cNvPr>
          <p:cNvSpPr/>
          <p:nvPr/>
        </p:nvSpPr>
        <p:spPr>
          <a:xfrm>
            <a:off x="-167440" y="0"/>
            <a:ext cx="12526880" cy="6925734"/>
          </a:xfrm>
          <a:prstGeom prst="rect">
            <a:avLst/>
          </a:prstGeom>
          <a:solidFill>
            <a:srgbClr val="EAEFF7"/>
          </a:solidFill>
          <a:ln w="12700">
            <a:miter lim="400000"/>
          </a:ln>
        </p:spPr>
        <p:txBody>
          <a:bodyPr lIns="45719" rIns="45719" anchor="ctr"/>
          <a:lstStyle/>
          <a:p>
            <a:pPr marL="0" marR="0" lvl="0" indent="0" algn="ctr" defTabSz="1463039" rtl="0" eaLnBrk="1" fontAlgn="auto" latinLnBrk="0" hangingPunct="0">
              <a:lnSpc>
                <a:spcPct val="100000"/>
              </a:lnSpc>
              <a:spcBef>
                <a:spcPts val="0"/>
              </a:spcBef>
              <a:spcAft>
                <a:spcPts val="0"/>
              </a:spcAft>
              <a:buClrTx/>
              <a:buSzTx/>
              <a:buFontTx/>
              <a:buNone/>
              <a:tabLst/>
              <a:defRPr sz="4600">
                <a:solidFill>
                  <a:srgbClr val="EAEFF7"/>
                </a:solidFill>
                <a:latin typeface="+mj-lt"/>
                <a:ea typeface="+mj-ea"/>
                <a:cs typeface="+mj-cs"/>
                <a:sym typeface="Calibri"/>
              </a:defRPr>
            </a:pPr>
            <a:endParaRPr kumimoji="0" sz="4600" b="0" i="0" u="none" strike="noStrike" kern="0" cap="none" spc="0" normalizeH="0" baseline="0" noProof="0">
              <a:ln>
                <a:noFill/>
              </a:ln>
              <a:solidFill>
                <a:srgbClr val="EAEFF7"/>
              </a:solidFill>
              <a:effectLst/>
              <a:uLnTx/>
              <a:uFillTx/>
              <a:latin typeface="Calibri"/>
              <a:ea typeface="Calibri"/>
              <a:cs typeface="Calibri"/>
              <a:sym typeface="Calibri"/>
            </a:endParaRPr>
          </a:p>
        </p:txBody>
      </p:sp>
      <p:sp>
        <p:nvSpPr>
          <p:cNvPr id="300" name="Rectangle 6">
            <a:extLst>
              <a:ext uri="{FF2B5EF4-FFF2-40B4-BE49-F238E27FC236}">
                <a16:creationId xmlns:a16="http://schemas.microsoft.com/office/drawing/2014/main" id="{61DA8B9C-A1B6-C8FD-D4DE-F600BEF127F3}"/>
              </a:ext>
            </a:extLst>
          </p:cNvPr>
          <p:cNvSpPr txBox="1"/>
          <p:nvPr/>
        </p:nvSpPr>
        <p:spPr>
          <a:xfrm>
            <a:off x="421891" y="373476"/>
            <a:ext cx="10634051"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r>
              <a:rPr kumimoji="0" lang="en-US" sz="2800" b="1" i="0" u="none" strike="noStrike" kern="0" cap="none" spc="100" normalizeH="0" baseline="0" noProof="0" dirty="0">
                <a:ln>
                  <a:noFill/>
                </a:ln>
                <a:solidFill>
                  <a:srgbClr val="C6394B"/>
                </a:solidFill>
                <a:effectLst/>
                <a:uLnTx/>
                <a:uFillTx/>
                <a:latin typeface="Gilroy-Bold"/>
                <a:sym typeface="Gilroy-Bold"/>
              </a:rPr>
              <a:t>Vibrant Mixed-Use Development</a:t>
            </a:r>
            <a:endParaRPr kumimoji="0" sz="2800" b="1" i="0" u="none" strike="noStrike" kern="0" cap="none" spc="100" normalizeH="0" baseline="0" noProof="0" dirty="0">
              <a:ln>
                <a:noFill/>
              </a:ln>
              <a:solidFill>
                <a:srgbClr val="171D4C"/>
              </a:solidFill>
              <a:effectLst/>
              <a:uLnTx/>
              <a:uFillTx/>
              <a:latin typeface="Gilroy-Bold"/>
              <a:sym typeface="Gilroy-Bold"/>
            </a:endParaRPr>
          </a:p>
        </p:txBody>
      </p:sp>
      <p:sp>
        <p:nvSpPr>
          <p:cNvPr id="4" name="Green Meeting Space…">
            <a:extLst>
              <a:ext uri="{FF2B5EF4-FFF2-40B4-BE49-F238E27FC236}">
                <a16:creationId xmlns:a16="http://schemas.microsoft.com/office/drawing/2014/main" id="{9CBB1656-EC1D-1B8E-F92C-3E2E05697D8F}"/>
              </a:ext>
            </a:extLst>
          </p:cNvPr>
          <p:cNvSpPr txBox="1"/>
          <p:nvPr/>
        </p:nvSpPr>
        <p:spPr>
          <a:xfrm>
            <a:off x="6718924" y="1227083"/>
            <a:ext cx="3170942" cy="4643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90500" indent="-190500">
              <a:buSzPct val="100000"/>
              <a:buChar char="•"/>
              <a:defRPr sz="2100">
                <a:solidFill>
                  <a:srgbClr val="04144A"/>
                </a:solidFill>
              </a:defRPr>
            </a:pPr>
            <a:r>
              <a:rPr lang="en-US" dirty="0">
                <a:latin typeface="Gilroy-Medium"/>
              </a:rPr>
              <a:t>Mixed-Use</a:t>
            </a:r>
          </a:p>
          <a:p>
            <a:pPr marL="190500" indent="-190500">
              <a:buSzPct val="100000"/>
              <a:buChar char="•"/>
              <a:defRPr sz="2100">
                <a:solidFill>
                  <a:srgbClr val="04144A"/>
                </a:solidFill>
              </a:defRPr>
            </a:pPr>
            <a:r>
              <a:rPr lang="en-US" dirty="0">
                <a:latin typeface="Gilroy-Medium"/>
              </a:rPr>
              <a:t>Mixed-Income</a:t>
            </a:r>
            <a:endParaRPr dirty="0">
              <a:latin typeface="Gilroy-Medium"/>
            </a:endParaRPr>
          </a:p>
          <a:p>
            <a:pPr marL="190500" indent="-190500">
              <a:buSzPct val="100000"/>
              <a:buChar char="•"/>
              <a:defRPr sz="2100">
                <a:solidFill>
                  <a:srgbClr val="04144A"/>
                </a:solidFill>
              </a:defRPr>
            </a:pPr>
            <a:r>
              <a:rPr lang="en-US" dirty="0">
                <a:latin typeface="Gilroy-Medium"/>
              </a:rPr>
              <a:t>Structured Parking</a:t>
            </a:r>
          </a:p>
          <a:p>
            <a:pPr marL="190500" indent="-190500">
              <a:buSzPct val="100000"/>
              <a:buChar char="•"/>
              <a:defRPr sz="2100">
                <a:solidFill>
                  <a:srgbClr val="04144A"/>
                </a:solidFill>
              </a:defRPr>
            </a:pPr>
            <a:r>
              <a:rPr lang="en-US" dirty="0">
                <a:latin typeface="Gilroy-Medium"/>
              </a:rPr>
              <a:t>400 – 600 multi-family residential units</a:t>
            </a:r>
          </a:p>
          <a:p>
            <a:pPr marL="190500" indent="-190500">
              <a:buSzPct val="100000"/>
              <a:buChar char="•"/>
              <a:defRPr sz="2100">
                <a:solidFill>
                  <a:srgbClr val="04144A"/>
                </a:solidFill>
              </a:defRPr>
            </a:pPr>
            <a:endParaRPr lang="en-US" dirty="0">
              <a:latin typeface="Gilroy-Medium"/>
            </a:endParaRPr>
          </a:p>
        </p:txBody>
      </p:sp>
      <p:pic>
        <p:nvPicPr>
          <p:cNvPr id="5" name="Picture 1" descr="Picture 1">
            <a:extLst>
              <a:ext uri="{FF2B5EF4-FFF2-40B4-BE49-F238E27FC236}">
                <a16:creationId xmlns:a16="http://schemas.microsoft.com/office/drawing/2014/main" id="{3A788568-40BE-98DC-41E7-79E7166C408F}"/>
              </a:ext>
            </a:extLst>
          </p:cNvPr>
          <p:cNvPicPr>
            <a:picLocks noChangeAspect="1"/>
          </p:cNvPicPr>
          <p:nvPr/>
        </p:nvPicPr>
        <p:blipFill>
          <a:blip r:embed="rId2"/>
          <a:srcRect l="51699" b="4464"/>
          <a:stretch>
            <a:fillRect/>
          </a:stretch>
        </p:blipFill>
        <p:spPr>
          <a:xfrm>
            <a:off x="1060704" y="1345881"/>
            <a:ext cx="4654296" cy="5178261"/>
          </a:xfrm>
          <a:prstGeom prst="rect">
            <a:avLst/>
          </a:prstGeom>
          <a:ln w="12700">
            <a:miter lim="400000"/>
          </a:ln>
        </p:spPr>
      </p:pic>
    </p:spTree>
    <p:extLst>
      <p:ext uri="{BB962C8B-B14F-4D97-AF65-F5344CB8AC3E}">
        <p14:creationId xmlns:p14="http://schemas.microsoft.com/office/powerpoint/2010/main" val="44790783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99"/>
                                        </p:tgtEl>
                                        <p:attrNameLst>
                                          <p:attrName>style.visibility</p:attrName>
                                        </p:attrNameLst>
                                      </p:cBhvr>
                                      <p:to>
                                        <p:strVal val="visible"/>
                                      </p:to>
                                    </p:set>
                                    <p:anim calcmode="lin" valueType="num">
                                      <p:cBhvr>
                                        <p:cTn id="7" dur="500" fill="hold"/>
                                        <p:tgtEl>
                                          <p:spTgt spid="299"/>
                                        </p:tgtEl>
                                        <p:attrNameLst>
                                          <p:attrName>ppt_x</p:attrName>
                                        </p:attrNameLst>
                                      </p:cBhvr>
                                      <p:tavLst>
                                        <p:tav tm="0">
                                          <p:val>
                                            <p:strVal val="#ppt_x"/>
                                          </p:val>
                                        </p:tav>
                                        <p:tav tm="100000">
                                          <p:val>
                                            <p:strVal val="#ppt_x"/>
                                          </p:val>
                                        </p:tav>
                                      </p:tavLst>
                                    </p:anim>
                                    <p:anim calcmode="lin" valueType="num">
                                      <p:cBhvr>
                                        <p:cTn id="8"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FC341-CBBF-D799-8D6B-8FE555AB2F10}"/>
            </a:ext>
          </a:extLst>
        </p:cNvPr>
        <p:cNvGrpSpPr/>
        <p:nvPr/>
      </p:nvGrpSpPr>
      <p:grpSpPr>
        <a:xfrm>
          <a:off x="0" y="0"/>
          <a:ext cx="0" cy="0"/>
          <a:chOff x="0" y="0"/>
          <a:chExt cx="0" cy="0"/>
        </a:xfrm>
      </p:grpSpPr>
      <p:sp>
        <p:nvSpPr>
          <p:cNvPr id="299" name="Rectangle 2">
            <a:extLst>
              <a:ext uri="{FF2B5EF4-FFF2-40B4-BE49-F238E27FC236}">
                <a16:creationId xmlns:a16="http://schemas.microsoft.com/office/drawing/2014/main" id="{180D91D7-A0E1-A804-0E94-05F285306E28}"/>
              </a:ext>
            </a:extLst>
          </p:cNvPr>
          <p:cNvSpPr/>
          <p:nvPr/>
        </p:nvSpPr>
        <p:spPr>
          <a:xfrm>
            <a:off x="0" y="0"/>
            <a:ext cx="12526880" cy="6925734"/>
          </a:xfrm>
          <a:prstGeom prst="rect">
            <a:avLst/>
          </a:prstGeom>
          <a:solidFill>
            <a:srgbClr val="EAEFF7"/>
          </a:solidFill>
          <a:ln w="12700">
            <a:miter lim="400000"/>
          </a:ln>
        </p:spPr>
        <p:txBody>
          <a:bodyPr lIns="45719" rIns="45719" anchor="ctr"/>
          <a:lstStyle/>
          <a:p>
            <a:pPr marL="0" marR="0" lvl="0" indent="0" algn="ctr" defTabSz="1463039" rtl="0" eaLnBrk="1" fontAlgn="auto" latinLnBrk="0" hangingPunct="0">
              <a:lnSpc>
                <a:spcPct val="100000"/>
              </a:lnSpc>
              <a:spcBef>
                <a:spcPts val="0"/>
              </a:spcBef>
              <a:spcAft>
                <a:spcPts val="0"/>
              </a:spcAft>
              <a:buClrTx/>
              <a:buSzTx/>
              <a:buFontTx/>
              <a:buNone/>
              <a:tabLst/>
              <a:defRPr sz="4600">
                <a:solidFill>
                  <a:srgbClr val="EAEFF7"/>
                </a:solidFill>
                <a:latin typeface="+mj-lt"/>
                <a:ea typeface="+mj-ea"/>
                <a:cs typeface="+mj-cs"/>
                <a:sym typeface="Calibri"/>
              </a:defRPr>
            </a:pPr>
            <a:endParaRPr kumimoji="0" sz="4600" b="0" i="0" u="none" strike="noStrike" kern="0" cap="none" spc="0" normalizeH="0" baseline="0" noProof="0" dirty="0">
              <a:ln>
                <a:noFill/>
              </a:ln>
              <a:solidFill>
                <a:srgbClr val="EAEFF7"/>
              </a:solidFill>
              <a:effectLst/>
              <a:uLnTx/>
              <a:uFillTx/>
              <a:latin typeface="Calibri"/>
              <a:ea typeface="Calibri"/>
              <a:cs typeface="Calibri"/>
              <a:sym typeface="Calibri"/>
            </a:endParaRPr>
          </a:p>
        </p:txBody>
      </p:sp>
      <p:sp>
        <p:nvSpPr>
          <p:cNvPr id="300" name="Rectangle 6">
            <a:extLst>
              <a:ext uri="{FF2B5EF4-FFF2-40B4-BE49-F238E27FC236}">
                <a16:creationId xmlns:a16="http://schemas.microsoft.com/office/drawing/2014/main" id="{02550FBC-5CBF-E61D-F5B2-493F945CF72A}"/>
              </a:ext>
            </a:extLst>
          </p:cNvPr>
          <p:cNvSpPr txBox="1"/>
          <p:nvPr/>
        </p:nvSpPr>
        <p:spPr>
          <a:xfrm>
            <a:off x="421891" y="373476"/>
            <a:ext cx="10634051"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90000"/>
              </a:lnSpc>
              <a:spcBef>
                <a:spcPts val="1000"/>
              </a:spcBef>
              <a:spcAft>
                <a:spcPts val="0"/>
              </a:spcAft>
              <a:buClrTx/>
              <a:buSzTx/>
              <a:buFontTx/>
              <a:buNone/>
              <a:tabLst/>
              <a:defRPr sz="2000" spc="100">
                <a:solidFill>
                  <a:srgbClr val="C6394B"/>
                </a:solidFill>
                <a:latin typeface="Gilroy-Bold"/>
                <a:ea typeface="Gilroy-Bold"/>
                <a:cs typeface="Gilroy-Bold"/>
                <a:sym typeface="Gilroy-Bold"/>
              </a:defRPr>
            </a:pPr>
            <a:endParaRPr kumimoji="0" sz="2800" b="1" i="0" u="none" strike="noStrike" kern="0" cap="none" spc="100" normalizeH="0" baseline="0" noProof="0" dirty="0">
              <a:ln>
                <a:noFill/>
              </a:ln>
              <a:solidFill>
                <a:srgbClr val="171D4C"/>
              </a:solidFill>
              <a:effectLst/>
              <a:uLnTx/>
              <a:uFillTx/>
              <a:latin typeface="Gilroy-Bold"/>
              <a:sym typeface="Gilroy-Bold"/>
            </a:endParaRPr>
          </a:p>
        </p:txBody>
      </p:sp>
      <p:sp>
        <p:nvSpPr>
          <p:cNvPr id="3" name="Rectangle">
            <a:extLst>
              <a:ext uri="{FF2B5EF4-FFF2-40B4-BE49-F238E27FC236}">
                <a16:creationId xmlns:a16="http://schemas.microsoft.com/office/drawing/2014/main" id="{844F976D-F9A8-4FE2-38D3-F07F85AD800D}"/>
              </a:ext>
            </a:extLst>
          </p:cNvPr>
          <p:cNvSpPr/>
          <p:nvPr/>
        </p:nvSpPr>
        <p:spPr>
          <a:xfrm>
            <a:off x="0" y="6617385"/>
            <a:ext cx="12192876" cy="236485"/>
          </a:xfrm>
          <a:prstGeom prst="rect">
            <a:avLst/>
          </a:prstGeom>
          <a:solidFill>
            <a:srgbClr val="C6394B"/>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latin typeface="+mj-lt"/>
                <a:ea typeface="+mj-ea"/>
                <a:cs typeface="+mj-cs"/>
                <a:sym typeface="Calibri"/>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A49ACF4D-F169-29F9-1E5D-3D3404F3B967}"/>
              </a:ext>
            </a:extLst>
          </p:cNvPr>
          <p:cNvSpPr>
            <a:spLocks noGrp="1"/>
          </p:cNvSpPr>
          <p:nvPr>
            <p:ph type="title"/>
          </p:nvPr>
        </p:nvSpPr>
        <p:spPr>
          <a:xfrm>
            <a:off x="421891" y="110851"/>
            <a:ext cx="10392356" cy="1450757"/>
          </a:xfrm>
        </p:spPr>
        <p:txBody>
          <a:bodyPr/>
          <a:lstStyle/>
          <a:p>
            <a:r>
              <a:rPr lang="en-US" b="1" dirty="0">
                <a:solidFill>
                  <a:srgbClr val="FF0000"/>
                </a:solidFill>
              </a:rPr>
              <a:t>PILOT Increment Financing (PIF)</a:t>
            </a:r>
          </a:p>
        </p:txBody>
      </p:sp>
      <p:sp>
        <p:nvSpPr>
          <p:cNvPr id="6" name="Content Placeholder 2">
            <a:extLst>
              <a:ext uri="{FF2B5EF4-FFF2-40B4-BE49-F238E27FC236}">
                <a16:creationId xmlns:a16="http://schemas.microsoft.com/office/drawing/2014/main" id="{8E170B34-EB2A-E3C0-172C-1CC49416581B}"/>
              </a:ext>
            </a:extLst>
          </p:cNvPr>
          <p:cNvSpPr txBox="1">
            <a:spLocks/>
          </p:cNvSpPr>
          <p:nvPr/>
        </p:nvSpPr>
        <p:spPr>
          <a:xfrm>
            <a:off x="135501" y="1496546"/>
            <a:ext cx="5742034" cy="4775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r>
              <a:rPr lang="en-US" sz="2400" dirty="0"/>
              <a:t>Applies to AIDA eligible projects in defined geographic zone</a:t>
            </a:r>
          </a:p>
          <a:p>
            <a:r>
              <a:rPr lang="en-US" sz="2400" dirty="0"/>
              <a:t>Modeled after Amherst Central Park/Northtown Center Project</a:t>
            </a:r>
          </a:p>
          <a:p>
            <a:pPr lvl="1"/>
            <a:r>
              <a:rPr lang="en-US" sz="2400" dirty="0"/>
              <a:t>Taxing jurisdictions realize full revenues retail/restaurant </a:t>
            </a:r>
            <a:r>
              <a:rPr lang="en-US" sz="2400" dirty="0" err="1"/>
              <a:t>revelopment</a:t>
            </a:r>
            <a:r>
              <a:rPr lang="en-US" sz="2400" dirty="0"/>
              <a:t> </a:t>
            </a:r>
          </a:p>
          <a:p>
            <a:r>
              <a:rPr lang="en-US" sz="2400" dirty="0"/>
              <a:t>Revenues generated From Amherst Central Park PIF</a:t>
            </a:r>
          </a:p>
          <a:p>
            <a:pPr lvl="1"/>
            <a:r>
              <a:rPr lang="en-US" sz="2400" dirty="0"/>
              <a:t>Northwest Community Center</a:t>
            </a:r>
          </a:p>
          <a:p>
            <a:pPr lvl="1"/>
            <a:r>
              <a:rPr lang="en-US" sz="2400" dirty="0"/>
              <a:t>Park &amp; Recreation Improvements</a:t>
            </a:r>
          </a:p>
          <a:p>
            <a:pPr lvl="2"/>
            <a:r>
              <a:rPr lang="en-US" sz="2400" dirty="0"/>
              <a:t>Softball Diamonds and Northtown Center Complex</a:t>
            </a:r>
          </a:p>
          <a:p>
            <a:pPr marL="0" indent="0">
              <a:buNone/>
            </a:pPr>
            <a:endParaRPr lang="en-US" kern="0" dirty="0"/>
          </a:p>
          <a:p>
            <a:pPr marL="0" indent="0">
              <a:buFont typeface="Arial"/>
              <a:buNone/>
            </a:pPr>
            <a:endParaRPr lang="en-US" kern="0" dirty="0"/>
          </a:p>
          <a:p>
            <a:pPr marL="0" indent="0">
              <a:buNone/>
            </a:pPr>
            <a:endParaRPr lang="en-US" kern="0" dirty="0"/>
          </a:p>
          <a:p>
            <a:pPr>
              <a:buFont typeface="Arial" panose="020B0604020202020204" pitchFamily="34" charset="0"/>
              <a:buChar char="•"/>
            </a:pPr>
            <a:endParaRPr lang="en-US" kern="0" dirty="0"/>
          </a:p>
          <a:p>
            <a:pPr marL="0" indent="0">
              <a:buFont typeface="Arial"/>
              <a:buNone/>
            </a:pPr>
            <a:endParaRPr lang="en-US" kern="0" dirty="0"/>
          </a:p>
          <a:p>
            <a:pPr>
              <a:buFont typeface="Arial" panose="020B0604020202020204" pitchFamily="34" charset="0"/>
              <a:buChar char="•"/>
            </a:pPr>
            <a:endParaRPr lang="en-US" kern="0" dirty="0"/>
          </a:p>
        </p:txBody>
      </p:sp>
      <p:pic>
        <p:nvPicPr>
          <p:cNvPr id="7" name="Picture 6">
            <a:extLst>
              <a:ext uri="{FF2B5EF4-FFF2-40B4-BE49-F238E27FC236}">
                <a16:creationId xmlns:a16="http://schemas.microsoft.com/office/drawing/2014/main" id="{940B55DB-BC11-B53B-58D6-283758F794D6}"/>
              </a:ext>
            </a:extLst>
          </p:cNvPr>
          <p:cNvPicPr>
            <a:picLocks noChangeAspect="1"/>
          </p:cNvPicPr>
          <p:nvPr/>
        </p:nvPicPr>
        <p:blipFill>
          <a:blip r:embed="rId3">
            <a:extLst>
              <a:ext uri="{28A0092B-C50C-407E-A947-70E740481C1C}">
                <a14:useLocalDpi xmlns:a14="http://schemas.microsoft.com/office/drawing/2010/main" val="0"/>
              </a:ext>
            </a:extLst>
          </a:blip>
          <a:srcRect l="2262" t="21562" r="13355" b="17893"/>
          <a:stretch>
            <a:fillRect/>
          </a:stretch>
        </p:blipFill>
        <p:spPr>
          <a:xfrm flipH="1" flipV="1">
            <a:off x="5877535" y="1352884"/>
            <a:ext cx="6432673" cy="3566588"/>
          </a:xfrm>
          <a:prstGeom prst="rect">
            <a:avLst/>
          </a:prstGeom>
        </p:spPr>
      </p:pic>
    </p:spTree>
    <p:extLst>
      <p:ext uri="{BB962C8B-B14F-4D97-AF65-F5344CB8AC3E}">
        <p14:creationId xmlns:p14="http://schemas.microsoft.com/office/powerpoint/2010/main" val="63270345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99"/>
                                        </p:tgtEl>
                                        <p:attrNameLst>
                                          <p:attrName>style.visibility</p:attrName>
                                        </p:attrNameLst>
                                      </p:cBhvr>
                                      <p:to>
                                        <p:strVal val="visible"/>
                                      </p:to>
                                    </p:set>
                                    <p:anim calcmode="lin" valueType="num">
                                      <p:cBhvr>
                                        <p:cTn id="7" dur="500" fill="hold"/>
                                        <p:tgtEl>
                                          <p:spTgt spid="299"/>
                                        </p:tgtEl>
                                        <p:attrNameLst>
                                          <p:attrName>ppt_x</p:attrName>
                                        </p:attrNameLst>
                                      </p:cBhvr>
                                      <p:tavLst>
                                        <p:tav tm="0">
                                          <p:val>
                                            <p:strVal val="#ppt_x"/>
                                          </p:val>
                                        </p:tav>
                                        <p:tav tm="100000">
                                          <p:val>
                                            <p:strVal val="#ppt_x"/>
                                          </p:val>
                                        </p:tav>
                                      </p:tavLst>
                                    </p:anim>
                                    <p:anim calcmode="lin" valueType="num">
                                      <p:cBhvr>
                                        <p:cTn id="8"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advAuto="0"/>
    </p:bldLst>
  </p:timing>
</p:sld>
</file>

<file path=ppt/theme/theme1.xml><?xml version="1.0" encoding="utf-8"?>
<a:theme xmlns:a="http://schemas.openxmlformats.org/drawingml/2006/main" name="1_Office Theme">
  <a:themeElements>
    <a:clrScheme name="Office Them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90000"/>
          </a:lnSpc>
          <a:spcBef>
            <a:spcPts val="1000"/>
          </a:spcBef>
          <a:spcAft>
            <a:spcPts val="0"/>
          </a:spcAft>
          <a:buClrTx/>
          <a:buSzTx/>
          <a:buFontTx/>
          <a:buNone/>
          <a:tabLst/>
          <a:defRPr kumimoji="0" sz="3200" b="0" i="0" u="none" strike="noStrike" cap="none" spc="0" normalizeH="0" baseline="0">
            <a:ln>
              <a:noFill/>
            </a:ln>
            <a:solidFill>
              <a:srgbClr val="FFFFFF"/>
            </a:solidFill>
            <a:effectLst/>
            <a:uFillTx/>
            <a:latin typeface="Gilroy-Medium"/>
            <a:ea typeface="Gilroy-Medium"/>
            <a:cs typeface="Gilroy-Medium"/>
            <a:sym typeface="Gilroy-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260</TotalTime>
  <Words>648</Words>
  <Application>Microsoft Office PowerPoint</Application>
  <PresentationFormat>Widescreen</PresentationFormat>
  <Paragraphs>133</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Calibri Light</vt:lpstr>
      <vt:lpstr>Franklin Gothic Demi Cond</vt:lpstr>
      <vt:lpstr>Gilroy-Bold</vt:lpstr>
      <vt:lpstr>Gilroy-Medium</vt:lpstr>
      <vt:lpstr>1_Office Theme</vt:lpstr>
      <vt:lpstr>PowerPoint Presentation</vt:lpstr>
      <vt:lpstr>Decline of the Property</vt:lpstr>
      <vt:lpstr>PowerPoint Presentation</vt:lpstr>
      <vt:lpstr>PowerPoint Presentation</vt:lpstr>
      <vt:lpstr>Town of Amherst Involvement</vt:lpstr>
      <vt:lpstr>Redevelopment Partners</vt:lpstr>
      <vt:lpstr>PowerPoint Presentation</vt:lpstr>
      <vt:lpstr>PowerPoint Presentation</vt:lpstr>
      <vt:lpstr>PILOT Increment Financing (PIF)</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Dave Mingoia</dc:creator>
  <cp:lastModifiedBy>Dave Mingoia</cp:lastModifiedBy>
  <cp:revision>36</cp:revision>
  <cp:lastPrinted>2026-04-29T14:41:58Z</cp:lastPrinted>
  <dcterms:created xsi:type="dcterms:W3CDTF">2026-04-28T20:13:16Z</dcterms:created>
  <dcterms:modified xsi:type="dcterms:W3CDTF">2026-06-30T16:22:45Z</dcterms:modified>
</cp:coreProperties>
</file>